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0"/>
  </p:notesMasterIdLst>
  <p:handoutMasterIdLst>
    <p:handoutMasterId r:id="rId191"/>
  </p:handoutMasterIdLst>
  <p:sldIdLst>
    <p:sldId id="257" r:id="rId2"/>
    <p:sldId id="256" r:id="rId3"/>
    <p:sldId id="284" r:id="rId4"/>
    <p:sldId id="258" r:id="rId5"/>
    <p:sldId id="420" r:id="rId6"/>
    <p:sldId id="607" r:id="rId7"/>
    <p:sldId id="286" r:id="rId8"/>
    <p:sldId id="421" r:id="rId9"/>
    <p:sldId id="287" r:id="rId10"/>
    <p:sldId id="288" r:id="rId11"/>
    <p:sldId id="289" r:id="rId12"/>
    <p:sldId id="290" r:id="rId13"/>
    <p:sldId id="291" r:id="rId14"/>
    <p:sldId id="292" r:id="rId15"/>
    <p:sldId id="427" r:id="rId16"/>
    <p:sldId id="428" r:id="rId17"/>
    <p:sldId id="429" r:id="rId18"/>
    <p:sldId id="430" r:id="rId19"/>
    <p:sldId id="431" r:id="rId20"/>
    <p:sldId id="432" r:id="rId21"/>
    <p:sldId id="433" r:id="rId22"/>
    <p:sldId id="434" r:id="rId23"/>
    <p:sldId id="435" r:id="rId24"/>
    <p:sldId id="436" r:id="rId25"/>
    <p:sldId id="438" r:id="rId26"/>
    <p:sldId id="439" r:id="rId27"/>
    <p:sldId id="440" r:id="rId28"/>
    <p:sldId id="447" r:id="rId29"/>
    <p:sldId id="441" r:id="rId30"/>
    <p:sldId id="442" r:id="rId31"/>
    <p:sldId id="443" r:id="rId32"/>
    <p:sldId id="444" r:id="rId33"/>
    <p:sldId id="445" r:id="rId34"/>
    <p:sldId id="596" r:id="rId35"/>
    <p:sldId id="598" r:id="rId36"/>
    <p:sldId id="597" r:id="rId37"/>
    <p:sldId id="599" r:id="rId38"/>
    <p:sldId id="600" r:id="rId39"/>
    <p:sldId id="602" r:id="rId40"/>
    <p:sldId id="601" r:id="rId41"/>
    <p:sldId id="603" r:id="rId42"/>
    <p:sldId id="604" r:id="rId43"/>
    <p:sldId id="605" r:id="rId44"/>
    <p:sldId id="606" r:id="rId45"/>
    <p:sldId id="446" r:id="rId46"/>
    <p:sldId id="293" r:id="rId47"/>
    <p:sldId id="448" r:id="rId48"/>
    <p:sldId id="449" r:id="rId49"/>
    <p:sldId id="450" r:id="rId50"/>
    <p:sldId id="451" r:id="rId51"/>
    <p:sldId id="452" r:id="rId52"/>
    <p:sldId id="453" r:id="rId53"/>
    <p:sldId id="454" r:id="rId54"/>
    <p:sldId id="455" r:id="rId55"/>
    <p:sldId id="456" r:id="rId56"/>
    <p:sldId id="458" r:id="rId57"/>
    <p:sldId id="457" r:id="rId58"/>
    <p:sldId id="460" r:id="rId59"/>
    <p:sldId id="459" r:id="rId60"/>
    <p:sldId id="462" r:id="rId61"/>
    <p:sldId id="461" r:id="rId62"/>
    <p:sldId id="463" r:id="rId63"/>
    <p:sldId id="464" r:id="rId64"/>
    <p:sldId id="465" r:id="rId65"/>
    <p:sldId id="467" r:id="rId66"/>
    <p:sldId id="468" r:id="rId67"/>
    <p:sldId id="470" r:id="rId68"/>
    <p:sldId id="471" r:id="rId69"/>
    <p:sldId id="473" r:id="rId70"/>
    <p:sldId id="472" r:id="rId71"/>
    <p:sldId id="474" r:id="rId72"/>
    <p:sldId id="477" r:id="rId73"/>
    <p:sldId id="475" r:id="rId74"/>
    <p:sldId id="476" r:id="rId75"/>
    <p:sldId id="480" r:id="rId76"/>
    <p:sldId id="479" r:id="rId77"/>
    <p:sldId id="478" r:id="rId78"/>
    <p:sldId id="481" r:id="rId79"/>
    <p:sldId id="482" r:id="rId80"/>
    <p:sldId id="483" r:id="rId81"/>
    <p:sldId id="484" r:id="rId82"/>
    <p:sldId id="485" r:id="rId83"/>
    <p:sldId id="486" r:id="rId84"/>
    <p:sldId id="487" r:id="rId85"/>
    <p:sldId id="488" r:id="rId86"/>
    <p:sldId id="491" r:id="rId87"/>
    <p:sldId id="490" r:id="rId88"/>
    <p:sldId id="489" r:id="rId89"/>
    <p:sldId id="492" r:id="rId90"/>
    <p:sldId id="493" r:id="rId91"/>
    <p:sldId id="494" r:id="rId92"/>
    <p:sldId id="495" r:id="rId93"/>
    <p:sldId id="496" r:id="rId94"/>
    <p:sldId id="501" r:id="rId95"/>
    <p:sldId id="500" r:id="rId96"/>
    <p:sldId id="499" r:id="rId97"/>
    <p:sldId id="498" r:id="rId98"/>
    <p:sldId id="504" r:id="rId99"/>
    <p:sldId id="503" r:id="rId100"/>
    <p:sldId id="502" r:id="rId101"/>
    <p:sldId id="497" r:id="rId102"/>
    <p:sldId id="509" r:id="rId103"/>
    <p:sldId id="508" r:id="rId104"/>
    <p:sldId id="507" r:id="rId105"/>
    <p:sldId id="506" r:id="rId106"/>
    <p:sldId id="505" r:id="rId107"/>
    <p:sldId id="514" r:id="rId108"/>
    <p:sldId id="513" r:id="rId109"/>
    <p:sldId id="512" r:id="rId110"/>
    <p:sldId id="511" r:id="rId111"/>
    <p:sldId id="510" r:id="rId112"/>
    <p:sldId id="515" r:id="rId113"/>
    <p:sldId id="516" r:id="rId114"/>
    <p:sldId id="517" r:id="rId115"/>
    <p:sldId id="520" r:id="rId116"/>
    <p:sldId id="519" r:id="rId117"/>
    <p:sldId id="518" r:id="rId118"/>
    <p:sldId id="523" r:id="rId119"/>
    <p:sldId id="522" r:id="rId120"/>
    <p:sldId id="521" r:id="rId121"/>
    <p:sldId id="524" r:id="rId122"/>
    <p:sldId id="525" r:id="rId123"/>
    <p:sldId id="526" r:id="rId124"/>
    <p:sldId id="527" r:id="rId125"/>
    <p:sldId id="528" r:id="rId126"/>
    <p:sldId id="529" r:id="rId127"/>
    <p:sldId id="530" r:id="rId128"/>
    <p:sldId id="531" r:id="rId129"/>
    <p:sldId id="534" r:id="rId130"/>
    <p:sldId id="535" r:id="rId131"/>
    <p:sldId id="533" r:id="rId132"/>
    <p:sldId id="532" r:id="rId133"/>
    <p:sldId id="538" r:id="rId134"/>
    <p:sldId id="537" r:id="rId135"/>
    <p:sldId id="536" r:id="rId136"/>
    <p:sldId id="541" r:id="rId137"/>
    <p:sldId id="542" r:id="rId138"/>
    <p:sldId id="545" r:id="rId139"/>
    <p:sldId id="546" r:id="rId140"/>
    <p:sldId id="547" r:id="rId141"/>
    <p:sldId id="548" r:id="rId142"/>
    <p:sldId id="549" r:id="rId143"/>
    <p:sldId id="550" r:id="rId144"/>
    <p:sldId id="551" r:id="rId145"/>
    <p:sldId id="552" r:id="rId146"/>
    <p:sldId id="553" r:id="rId147"/>
    <p:sldId id="554" r:id="rId148"/>
    <p:sldId id="555" r:id="rId149"/>
    <p:sldId id="570" r:id="rId150"/>
    <p:sldId id="571" r:id="rId151"/>
    <p:sldId id="572" r:id="rId152"/>
    <p:sldId id="556" r:id="rId153"/>
    <p:sldId id="557" r:id="rId154"/>
    <p:sldId id="558" r:id="rId155"/>
    <p:sldId id="559" r:id="rId156"/>
    <p:sldId id="560" r:id="rId157"/>
    <p:sldId id="561" r:id="rId158"/>
    <p:sldId id="562" r:id="rId159"/>
    <p:sldId id="563" r:id="rId160"/>
    <p:sldId id="564" r:id="rId161"/>
    <p:sldId id="565" r:id="rId162"/>
    <p:sldId id="566" r:id="rId163"/>
    <p:sldId id="567" r:id="rId164"/>
    <p:sldId id="568" r:id="rId165"/>
    <p:sldId id="573" r:id="rId166"/>
    <p:sldId id="574" r:id="rId167"/>
    <p:sldId id="575" r:id="rId168"/>
    <p:sldId id="576" r:id="rId169"/>
    <p:sldId id="577" r:id="rId170"/>
    <p:sldId id="578" r:id="rId171"/>
    <p:sldId id="579" r:id="rId172"/>
    <p:sldId id="580" r:id="rId173"/>
    <p:sldId id="539" r:id="rId174"/>
    <p:sldId id="569" r:id="rId175"/>
    <p:sldId id="581" r:id="rId176"/>
    <p:sldId id="582" r:id="rId177"/>
    <p:sldId id="583" r:id="rId178"/>
    <p:sldId id="584" r:id="rId179"/>
    <p:sldId id="585" r:id="rId180"/>
    <p:sldId id="586" r:id="rId181"/>
    <p:sldId id="587" r:id="rId182"/>
    <p:sldId id="588" r:id="rId183"/>
    <p:sldId id="589" r:id="rId184"/>
    <p:sldId id="590" r:id="rId185"/>
    <p:sldId id="591" r:id="rId186"/>
    <p:sldId id="592" r:id="rId187"/>
    <p:sldId id="593" r:id="rId188"/>
    <p:sldId id="267" r:id="rId189"/>
  </p:sldIdLst>
  <p:sldSz cx="12192000" cy="6858000"/>
  <p:notesSz cx="7053263" cy="93091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1" d="100"/>
          <a:sy n="71" d="100"/>
        </p:scale>
        <p:origin x="456" y="60"/>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1"/>
          </a:xfrm>
          <a:prstGeom prst="rect">
            <a:avLst/>
          </a:prstGeom>
        </p:spPr>
        <p:txBody>
          <a:bodyPr vert="horz" lIns="93839" tIns="46920" rIns="93839" bIns="46920" rtlCol="0"/>
          <a:lstStyle>
            <a:lvl1pPr algn="l">
              <a:defRPr sz="1200"/>
            </a:lvl1pPr>
          </a:lstStyle>
          <a:p>
            <a:endParaRPr lang="es-MX"/>
          </a:p>
        </p:txBody>
      </p:sp>
      <p:sp>
        <p:nvSpPr>
          <p:cNvPr id="3" name="Marcador de fecha 2"/>
          <p:cNvSpPr>
            <a:spLocks noGrp="1"/>
          </p:cNvSpPr>
          <p:nvPr>
            <p:ph type="dt" sz="quarter" idx="1"/>
          </p:nvPr>
        </p:nvSpPr>
        <p:spPr>
          <a:xfrm>
            <a:off x="3995217" y="0"/>
            <a:ext cx="3056414" cy="467071"/>
          </a:xfrm>
          <a:prstGeom prst="rect">
            <a:avLst/>
          </a:prstGeom>
        </p:spPr>
        <p:txBody>
          <a:bodyPr vert="horz" lIns="93839" tIns="46920" rIns="93839" bIns="46920" rtlCol="0"/>
          <a:lstStyle>
            <a:lvl1pPr algn="r">
              <a:defRPr sz="1200"/>
            </a:lvl1pPr>
          </a:lstStyle>
          <a:p>
            <a:fld id="{3EF3A985-8E67-4543-80EC-C3D0690A83D6}" type="datetimeFigureOut">
              <a:rPr lang="es-MX" smtClean="0"/>
              <a:t>03/03/2015</a:t>
            </a:fld>
            <a:endParaRPr lang="es-MX"/>
          </a:p>
        </p:txBody>
      </p:sp>
      <p:sp>
        <p:nvSpPr>
          <p:cNvPr id="4" name="Marcador de pie de página 3"/>
          <p:cNvSpPr>
            <a:spLocks noGrp="1"/>
          </p:cNvSpPr>
          <p:nvPr>
            <p:ph type="ftr" sz="quarter" idx="2"/>
          </p:nvPr>
        </p:nvSpPr>
        <p:spPr>
          <a:xfrm>
            <a:off x="0" y="8842030"/>
            <a:ext cx="3056414" cy="467070"/>
          </a:xfrm>
          <a:prstGeom prst="rect">
            <a:avLst/>
          </a:prstGeom>
        </p:spPr>
        <p:txBody>
          <a:bodyPr vert="horz" lIns="93839" tIns="46920" rIns="93839" bIns="469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95217" y="8842030"/>
            <a:ext cx="3056414" cy="467070"/>
          </a:xfrm>
          <a:prstGeom prst="rect">
            <a:avLst/>
          </a:prstGeom>
        </p:spPr>
        <p:txBody>
          <a:bodyPr vert="horz" lIns="93839" tIns="46920" rIns="93839" bIns="46920" rtlCol="0" anchor="b"/>
          <a:lstStyle>
            <a:lvl1pPr algn="r">
              <a:defRPr sz="1200"/>
            </a:lvl1pPr>
          </a:lstStyle>
          <a:p>
            <a:fld id="{FE59DED0-9999-463D-BF3D-BED7C7F7DDD5}" type="slidenum">
              <a:rPr lang="es-MX" smtClean="0"/>
              <a:t>‹Nº›</a:t>
            </a:fld>
            <a:endParaRPr lang="es-MX"/>
          </a:p>
        </p:txBody>
      </p:sp>
    </p:spTree>
    <p:extLst>
      <p:ext uri="{BB962C8B-B14F-4D97-AF65-F5344CB8AC3E}">
        <p14:creationId xmlns:p14="http://schemas.microsoft.com/office/powerpoint/2010/main" val="2432942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1"/>
          </a:xfrm>
          <a:prstGeom prst="rect">
            <a:avLst/>
          </a:prstGeom>
        </p:spPr>
        <p:txBody>
          <a:bodyPr vert="horz" lIns="93839" tIns="46920" rIns="93839" bIns="46920" rtlCol="0"/>
          <a:lstStyle>
            <a:lvl1pPr algn="l">
              <a:defRPr sz="1200"/>
            </a:lvl1pPr>
          </a:lstStyle>
          <a:p>
            <a:endParaRPr lang="es-MX"/>
          </a:p>
        </p:txBody>
      </p:sp>
      <p:sp>
        <p:nvSpPr>
          <p:cNvPr id="3" name="Marcador de fecha 2"/>
          <p:cNvSpPr>
            <a:spLocks noGrp="1"/>
          </p:cNvSpPr>
          <p:nvPr>
            <p:ph type="dt" idx="1"/>
          </p:nvPr>
        </p:nvSpPr>
        <p:spPr>
          <a:xfrm>
            <a:off x="3995217" y="0"/>
            <a:ext cx="3056414" cy="467071"/>
          </a:xfrm>
          <a:prstGeom prst="rect">
            <a:avLst/>
          </a:prstGeom>
        </p:spPr>
        <p:txBody>
          <a:bodyPr vert="horz" lIns="93839" tIns="46920" rIns="93839" bIns="46920" rtlCol="0"/>
          <a:lstStyle>
            <a:lvl1pPr algn="r">
              <a:defRPr sz="1200"/>
            </a:lvl1pPr>
          </a:lstStyle>
          <a:p>
            <a:fld id="{04ED8DF1-E672-4299-A1ED-CAA74FC1E361}" type="datetimeFigureOut">
              <a:rPr lang="es-MX" smtClean="0"/>
              <a:t>03/03/2015</a:t>
            </a:fld>
            <a:endParaRPr lang="es-MX"/>
          </a:p>
        </p:txBody>
      </p:sp>
      <p:sp>
        <p:nvSpPr>
          <p:cNvPr id="4" name="Marcador de imagen de diapositiva 3"/>
          <p:cNvSpPr>
            <a:spLocks noGrp="1" noRot="1" noChangeAspect="1"/>
          </p:cNvSpPr>
          <p:nvPr>
            <p:ph type="sldImg" idx="2"/>
          </p:nvPr>
        </p:nvSpPr>
        <p:spPr>
          <a:xfrm>
            <a:off x="736600" y="1163638"/>
            <a:ext cx="5580063" cy="3140075"/>
          </a:xfrm>
          <a:prstGeom prst="rect">
            <a:avLst/>
          </a:prstGeom>
          <a:noFill/>
          <a:ln w="12700">
            <a:solidFill>
              <a:prstClr val="black"/>
            </a:solidFill>
          </a:ln>
        </p:spPr>
        <p:txBody>
          <a:bodyPr vert="horz" lIns="93839" tIns="46920" rIns="93839" bIns="46920" rtlCol="0" anchor="ctr"/>
          <a:lstStyle/>
          <a:p>
            <a:endParaRPr lang="es-MX"/>
          </a:p>
        </p:txBody>
      </p:sp>
      <p:sp>
        <p:nvSpPr>
          <p:cNvPr id="5" name="Marcador de notas 4"/>
          <p:cNvSpPr>
            <a:spLocks noGrp="1"/>
          </p:cNvSpPr>
          <p:nvPr>
            <p:ph type="body" sz="quarter" idx="3"/>
          </p:nvPr>
        </p:nvSpPr>
        <p:spPr>
          <a:xfrm>
            <a:off x="705327" y="4480005"/>
            <a:ext cx="5642610" cy="3665459"/>
          </a:xfrm>
          <a:prstGeom prst="rect">
            <a:avLst/>
          </a:prstGeom>
        </p:spPr>
        <p:txBody>
          <a:bodyPr vert="horz" lIns="93839" tIns="46920" rIns="93839" bIns="469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42030"/>
            <a:ext cx="3056414" cy="467070"/>
          </a:xfrm>
          <a:prstGeom prst="rect">
            <a:avLst/>
          </a:prstGeom>
        </p:spPr>
        <p:txBody>
          <a:bodyPr vert="horz" lIns="93839" tIns="46920" rIns="93839" bIns="469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95217" y="8842030"/>
            <a:ext cx="3056414" cy="467070"/>
          </a:xfrm>
          <a:prstGeom prst="rect">
            <a:avLst/>
          </a:prstGeom>
        </p:spPr>
        <p:txBody>
          <a:bodyPr vert="horz" lIns="93839" tIns="46920" rIns="93839" bIns="46920" rtlCol="0" anchor="b"/>
          <a:lstStyle>
            <a:lvl1pPr algn="r">
              <a:defRPr sz="1200"/>
            </a:lvl1pPr>
          </a:lstStyle>
          <a:p>
            <a:fld id="{6958BB79-7D69-42C6-812D-98C2E1C14FE6}" type="slidenum">
              <a:rPr lang="es-MX" smtClean="0"/>
              <a:t>‹Nº›</a:t>
            </a:fld>
            <a:endParaRPr lang="es-MX"/>
          </a:p>
        </p:txBody>
      </p:sp>
    </p:spTree>
    <p:extLst>
      <p:ext uri="{BB962C8B-B14F-4D97-AF65-F5344CB8AC3E}">
        <p14:creationId xmlns:p14="http://schemas.microsoft.com/office/powerpoint/2010/main" val="319092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A42577CE-1D9D-4804-AE1E-86F5B1D7BCDB}" type="slidenum">
              <a:rPr lang="es-MX" smtClean="0"/>
              <a:t>11</a:t>
            </a:fld>
            <a:endParaRPr lang="es-MX"/>
          </a:p>
        </p:txBody>
      </p:sp>
    </p:spTree>
    <p:extLst>
      <p:ext uri="{BB962C8B-B14F-4D97-AF65-F5344CB8AC3E}">
        <p14:creationId xmlns:p14="http://schemas.microsoft.com/office/powerpoint/2010/main" val="105513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 name="Marcador de número de diapositiva 3"/>
          <p:cNvSpPr>
            <a:spLocks noGrp="1"/>
          </p:cNvSpPr>
          <p:nvPr>
            <p:ph type="sldNum" sz="quarter" idx="4"/>
          </p:nvPr>
        </p:nvSpPr>
        <p:spPr>
          <a:xfrm>
            <a:off x="10538398" y="6484029"/>
            <a:ext cx="468085" cy="365125"/>
          </a:xfrm>
          <a:prstGeom prst="rect">
            <a:avLst/>
          </a:prstGeom>
        </p:spPr>
        <p:txBody>
          <a:bodyPr/>
          <a:lstStyle>
            <a:lvl1pPr algn="ctr">
              <a:defRPr sz="12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fld id="{1216D373-4EFB-4A29-9A03-95D3FE898E57}" type="slidenum">
              <a:rPr lang="es-MX" smtClean="0"/>
              <a:pPr/>
              <a:t>‹Nº›</a:t>
            </a:fld>
            <a:endParaRPr lang="es-MX" dirty="0"/>
          </a:p>
        </p:txBody>
      </p:sp>
    </p:spTree>
    <p:extLst>
      <p:ext uri="{BB962C8B-B14F-4D97-AF65-F5344CB8AC3E}">
        <p14:creationId xmlns:p14="http://schemas.microsoft.com/office/powerpoint/2010/main" val="6248502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D1D6FF-B927-4B8A-B598-A6C514FE59E2}" type="datetimeFigureOut">
              <a:rPr lang="es-MX" smtClean="0"/>
              <a:t>03/03/2015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56738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D1D6FF-B927-4B8A-B598-A6C514FE59E2}" type="datetimeFigureOut">
              <a:rPr lang="es-MX" smtClean="0"/>
              <a:t>03/03/2015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9881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D1D6FF-B927-4B8A-B598-A6C514FE59E2}" type="datetimeFigureOut">
              <a:rPr lang="es-MX" smtClean="0"/>
              <a:t>03/03/2015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13700724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6D1D6FF-B927-4B8A-B598-A6C514FE59E2}" type="datetimeFigureOut">
              <a:rPr lang="es-MX" smtClean="0"/>
              <a:t>03/03/2015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48514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6D1D6FF-B927-4B8A-B598-A6C514FE59E2}" type="datetimeFigureOut">
              <a:rPr lang="es-MX" smtClean="0"/>
              <a:t>03/03/2015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411663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6D1D6FF-B927-4B8A-B598-A6C514FE59E2}" type="datetimeFigureOut">
              <a:rPr lang="es-MX" smtClean="0"/>
              <a:t>03/03/2015</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4211728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6D1D6FF-B927-4B8A-B598-A6C514FE59E2}" type="datetimeFigureOut">
              <a:rPr lang="es-MX" smtClean="0"/>
              <a:t>03/03/2015</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187697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6D1D6FF-B927-4B8A-B598-A6C514FE59E2}" type="datetimeFigureOut">
              <a:rPr lang="es-MX" smtClean="0"/>
              <a:t>03/03/2015</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545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6D1D6FF-B927-4B8A-B598-A6C514FE59E2}" type="datetimeFigureOut">
              <a:rPr lang="es-MX" smtClean="0"/>
              <a:t>03/03/2015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123241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6D1D6FF-B927-4B8A-B598-A6C514FE59E2}" type="datetimeFigureOut">
              <a:rPr lang="es-MX" smtClean="0"/>
              <a:t>03/03/2015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56752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954315" y="71981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1D6FF-B927-4B8A-B598-A6C514FE59E2}" type="datetimeFigureOut">
              <a:rPr lang="es-MX" smtClean="0"/>
              <a:t>03/03/2015</a:t>
            </a:fld>
            <a:endParaRPr lang="es-MX"/>
          </a:p>
        </p:txBody>
      </p:sp>
      <p:sp>
        <p:nvSpPr>
          <p:cNvPr id="5" name="Marcador de pie de página 4"/>
          <p:cNvSpPr>
            <a:spLocks noGrp="1"/>
          </p:cNvSpPr>
          <p:nvPr>
            <p:ph type="ftr" sz="quarter" idx="3"/>
          </p:nvPr>
        </p:nvSpPr>
        <p:spPr>
          <a:xfrm>
            <a:off x="4154715" y="71981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19" name="Rectángulo 18"/>
          <p:cNvSpPr/>
          <p:nvPr userDrawn="1"/>
        </p:nvSpPr>
        <p:spPr>
          <a:xfrm>
            <a:off x="0" y="6407149"/>
            <a:ext cx="12217400" cy="468993"/>
          </a:xfrm>
          <a:prstGeom prst="rect">
            <a:avLst/>
          </a:prstGeom>
          <a:gradFill flip="none" rotWithShape="1">
            <a:gsLst>
              <a:gs pos="13000">
                <a:schemeClr val="accent1">
                  <a:lumMod val="5000"/>
                  <a:lumOff val="95000"/>
                </a:schemeClr>
              </a:gs>
              <a:gs pos="33000">
                <a:schemeClr val="bg1">
                  <a:lumMod val="50000"/>
                </a:schemeClr>
              </a:gs>
              <a:gs pos="83000">
                <a:schemeClr val="bg1">
                  <a:lumMod val="50000"/>
                </a:schemeClr>
              </a:gs>
              <a:gs pos="100000">
                <a:schemeClr val="bg1">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userDrawn="1"/>
        </p:nvSpPr>
        <p:spPr>
          <a:xfrm>
            <a:off x="8255000" y="0"/>
            <a:ext cx="3937000" cy="29028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p:cNvSpPr/>
          <p:nvPr userDrawn="1"/>
        </p:nvSpPr>
        <p:spPr>
          <a:xfrm>
            <a:off x="0" y="12700"/>
            <a:ext cx="3937000" cy="290285"/>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 descr="cid:image003.jpg@01CE774E.17D73FA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42900" y="485320"/>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2"/>
          <p:cNvCxnSpPr/>
          <p:nvPr userDrawn="1"/>
        </p:nvCxnSpPr>
        <p:spPr>
          <a:xfrm>
            <a:off x="-25400" y="61468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Conector recto 21"/>
          <p:cNvCxnSpPr/>
          <p:nvPr userDrawn="1"/>
        </p:nvCxnSpPr>
        <p:spPr>
          <a:xfrm>
            <a:off x="-25400" y="60960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3" name="Conector recto 22"/>
          <p:cNvCxnSpPr/>
          <p:nvPr userDrawn="1"/>
        </p:nvCxnSpPr>
        <p:spPr>
          <a:xfrm>
            <a:off x="-12700" y="63627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4" name="Conector recto 23"/>
          <p:cNvCxnSpPr/>
          <p:nvPr userDrawn="1"/>
        </p:nvCxnSpPr>
        <p:spPr>
          <a:xfrm>
            <a:off x="-12700" y="63119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 name="Conector recto 24"/>
          <p:cNvCxnSpPr/>
          <p:nvPr userDrawn="1"/>
        </p:nvCxnSpPr>
        <p:spPr>
          <a:xfrm>
            <a:off x="-12700" y="62611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 name="Conector recto 25"/>
          <p:cNvCxnSpPr/>
          <p:nvPr userDrawn="1"/>
        </p:nvCxnSpPr>
        <p:spPr>
          <a:xfrm>
            <a:off x="-12700" y="62103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7" name="Imagen 2" descr="cid:image004.png@01CE774E.17D73FA0"/>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483" y="6096000"/>
            <a:ext cx="779117" cy="68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Marcador de número de diapositiva 3"/>
          <p:cNvSpPr>
            <a:spLocks noGrp="1"/>
          </p:cNvSpPr>
          <p:nvPr>
            <p:ph type="sldNum" sz="quarter" idx="4"/>
          </p:nvPr>
        </p:nvSpPr>
        <p:spPr>
          <a:xfrm>
            <a:off x="10538398" y="6484029"/>
            <a:ext cx="468085" cy="365125"/>
          </a:xfrm>
          <a:prstGeom prst="rect">
            <a:avLst/>
          </a:prstGeom>
        </p:spPr>
        <p:txBody>
          <a:bodyPr/>
          <a:lstStyle>
            <a:lvl1pPr algn="ctr">
              <a:defRPr sz="12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fld id="{1216D373-4EFB-4A29-9A03-95D3FE898E57}" type="slidenum">
              <a:rPr lang="es-MX" smtClean="0"/>
              <a:pPr/>
              <a:t>‹Nº›</a:t>
            </a:fld>
            <a:endParaRPr lang="es-MX" dirty="0"/>
          </a:p>
        </p:txBody>
      </p:sp>
    </p:spTree>
    <p:extLst>
      <p:ext uri="{BB962C8B-B14F-4D97-AF65-F5344CB8AC3E}">
        <p14:creationId xmlns:p14="http://schemas.microsoft.com/office/powerpoint/2010/main" val="173140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6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java.com/es/download/"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cs.funcionpublica.gob.mx/"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8255000" y="0"/>
            <a:ext cx="3937000" cy="29028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25400" y="0"/>
            <a:ext cx="3937000" cy="290285"/>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p:cNvPicPr/>
          <p:nvPr/>
        </p:nvPicPr>
        <p:blipFill>
          <a:blip r:embed="rId2">
            <a:extLst>
              <a:ext uri="{28A0092B-C50C-407E-A947-70E740481C1C}">
                <a14:useLocalDpi xmlns:a14="http://schemas.microsoft.com/office/drawing/2010/main" val="0"/>
              </a:ext>
            </a:extLst>
          </a:blip>
          <a:srcRect/>
          <a:stretch>
            <a:fillRect/>
          </a:stretch>
        </p:blipFill>
        <p:spPr bwMode="auto">
          <a:xfrm>
            <a:off x="4523014" y="1690778"/>
            <a:ext cx="3145972" cy="3549470"/>
          </a:xfrm>
          <a:prstGeom prst="rect">
            <a:avLst/>
          </a:prstGeom>
          <a:noFill/>
          <a:ln>
            <a:noFill/>
          </a:ln>
          <a:extLst/>
        </p:spPr>
      </p:pic>
    </p:spTree>
    <p:extLst>
      <p:ext uri="{BB962C8B-B14F-4D97-AF65-F5344CB8AC3E}">
        <p14:creationId xmlns:p14="http://schemas.microsoft.com/office/powerpoint/2010/main" val="2885083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6217" y="1036777"/>
            <a:ext cx="10502462" cy="980227"/>
          </a:xfrm>
        </p:spPr>
        <p:txBody>
          <a:bodyPr>
            <a:normAutofit lnSpcReduction="10000"/>
          </a:bodyPr>
          <a:lstStyle/>
          <a:p>
            <a:pPr marL="0" indent="0" algn="just">
              <a:buNone/>
            </a:pPr>
            <a:r>
              <a:rPr lang="es-MX" sz="1900" dirty="0" smtClean="0"/>
              <a:t>El sistema despliega los diferentes módulos que lo integran.</a:t>
            </a:r>
          </a:p>
          <a:p>
            <a:pPr marL="0" indent="0" algn="just">
              <a:buNone/>
            </a:pPr>
            <a:r>
              <a:rPr lang="es-MX" sz="1900" dirty="0" smtClean="0"/>
              <a:t>A continuación se describen de manera general la funcionalidad de cada uno de los módulos relacionados con las Instancias Normativas:</a:t>
            </a:r>
            <a:endParaRPr lang="es-MX" sz="2100" dirty="0" smtClean="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p:txBody>
      </p:sp>
      <p:sp>
        <p:nvSpPr>
          <p:cNvPr id="9" name="Marcador de contenido 2"/>
          <p:cNvSpPr txBox="1">
            <a:spLocks/>
          </p:cNvSpPr>
          <p:nvPr/>
        </p:nvSpPr>
        <p:spPr>
          <a:xfrm>
            <a:off x="839596" y="4237768"/>
            <a:ext cx="10502462" cy="1810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800" b="1" i="1" dirty="0" smtClean="0"/>
              <a:t>Estructura Operativa: </a:t>
            </a:r>
            <a:r>
              <a:rPr lang="es-MX" sz="1800" dirty="0" smtClean="0"/>
              <a:t>Plantilla diseñada para que la Instancia Normativa capture sus Ejecutoras, así como sus usuarios.</a:t>
            </a:r>
            <a:r>
              <a:rPr lang="es-MX" sz="1800" b="1" i="1" dirty="0" smtClean="0"/>
              <a:t> </a:t>
            </a:r>
          </a:p>
          <a:p>
            <a:pPr algn="just"/>
            <a:r>
              <a:rPr lang="es-MX" sz="1800" b="1" i="1" dirty="0" smtClean="0"/>
              <a:t>Documentación</a:t>
            </a:r>
            <a:r>
              <a:rPr lang="es-MX" sz="1800" dirty="0"/>
              <a:t>: Plantilla diseñada </a:t>
            </a:r>
            <a:r>
              <a:rPr lang="es-MX" sz="1800" dirty="0" smtClean="0"/>
              <a:t>para adjuntar los </a:t>
            </a:r>
            <a:r>
              <a:rPr lang="es-MX" sz="1800" dirty="0"/>
              <a:t>Documentos Básicos (Esquema, Guía Operativa y PATCS) </a:t>
            </a:r>
            <a:r>
              <a:rPr lang="es-MX" sz="1800" dirty="0" smtClean="0"/>
              <a:t>para su validación por parte de la Secretaría de la Función Pública y una plantilla en la que se completa la información de 9 actividades básicas de contraloría social que han sido preseleccionadas con el propósito de monitorear su cumplimiento.</a:t>
            </a:r>
            <a:endParaRPr lang="es-MX" sz="18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2"/>
          <a:stretch>
            <a:fillRect/>
          </a:stretch>
        </p:blipFill>
        <p:spPr>
          <a:xfrm>
            <a:off x="839596" y="2107277"/>
            <a:ext cx="10698585" cy="1264739"/>
          </a:xfrm>
          <a:prstGeom prst="rect">
            <a:avLst/>
          </a:prstGeom>
        </p:spPr>
      </p:pic>
      <p:sp>
        <p:nvSpPr>
          <p:cNvPr id="6" name="Rectángulo redondeado 5"/>
          <p:cNvSpPr/>
          <p:nvPr/>
        </p:nvSpPr>
        <p:spPr>
          <a:xfrm>
            <a:off x="839596" y="2975020"/>
            <a:ext cx="9218804" cy="39699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185735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83768" y="1231524"/>
            <a:ext cx="10280543" cy="369332"/>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se haya terminado la captura del material de capacitación.</a:t>
            </a:r>
          </a:p>
        </p:txBody>
      </p:sp>
      <p:pic>
        <p:nvPicPr>
          <p:cNvPr id="5" name="Imagen 4"/>
          <p:cNvPicPr>
            <a:picLocks noChangeAspect="1"/>
          </p:cNvPicPr>
          <p:nvPr/>
        </p:nvPicPr>
        <p:blipFill>
          <a:blip r:embed="rId2"/>
          <a:stretch>
            <a:fillRect/>
          </a:stretch>
        </p:blipFill>
        <p:spPr>
          <a:xfrm>
            <a:off x="900010" y="2324871"/>
            <a:ext cx="9648058" cy="2241902"/>
          </a:xfrm>
          <a:prstGeom prst="rect">
            <a:avLst/>
          </a:prstGeom>
        </p:spPr>
      </p:pic>
    </p:spTree>
    <p:extLst>
      <p:ext uri="{BB962C8B-B14F-4D97-AF65-F5344CB8AC3E}">
        <p14:creationId xmlns:p14="http://schemas.microsoft.com/office/powerpoint/2010/main" val="40094658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69748" y="1199544"/>
            <a:ext cx="10203051" cy="369332"/>
          </a:xfrm>
          <a:prstGeom prst="rect">
            <a:avLst/>
          </a:prstGeom>
        </p:spPr>
        <p:txBody>
          <a:bodyPr wrap="square">
            <a:spAutoFit/>
          </a:bodyPr>
          <a:lstStyle/>
          <a:p>
            <a:pPr algn="just"/>
            <a:r>
              <a:rPr lang="es-MX" dirty="0" smtClean="0"/>
              <a:t>Dar clic en </a:t>
            </a:r>
            <a:r>
              <a:rPr lang="es-MX" i="1" dirty="0" smtClean="0"/>
              <a:t>Nuevo</a:t>
            </a:r>
            <a:r>
              <a:rPr lang="es-MX" dirty="0" smtClean="0"/>
              <a:t> para </a:t>
            </a:r>
            <a:r>
              <a:rPr lang="es-MX" dirty="0"/>
              <a:t>registrar un nuevo material de </a:t>
            </a:r>
            <a:r>
              <a:rPr lang="es-MX" dirty="0" smtClean="0"/>
              <a:t>difusión.</a:t>
            </a:r>
            <a:endParaRPr lang="es-MX" dirty="0"/>
          </a:p>
        </p:txBody>
      </p:sp>
      <p:pic>
        <p:nvPicPr>
          <p:cNvPr id="5" name="Imagen 4"/>
          <p:cNvPicPr>
            <a:picLocks noChangeAspect="1"/>
          </p:cNvPicPr>
          <p:nvPr/>
        </p:nvPicPr>
        <p:blipFill>
          <a:blip r:embed="rId2"/>
          <a:stretch>
            <a:fillRect/>
          </a:stretch>
        </p:blipFill>
        <p:spPr>
          <a:xfrm>
            <a:off x="931758" y="2077427"/>
            <a:ext cx="10271200" cy="2446985"/>
          </a:xfrm>
          <a:prstGeom prst="rect">
            <a:avLst/>
          </a:prstGeom>
        </p:spPr>
      </p:pic>
    </p:spTree>
    <p:extLst>
      <p:ext uri="{BB962C8B-B14F-4D97-AF65-F5344CB8AC3E}">
        <p14:creationId xmlns:p14="http://schemas.microsoft.com/office/powerpoint/2010/main" val="32500749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524786" y="354323"/>
            <a:ext cx="5627317" cy="1865126"/>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Y/O MODIFICACIONES  EN EL REGISTRO DE MATERIALES DE CAPACITACIÓN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599266" y="2219449"/>
            <a:ext cx="11179445" cy="646331"/>
          </a:xfrm>
          <a:prstGeom prst="rect">
            <a:avLst/>
          </a:prstGeom>
        </p:spPr>
        <p:txBody>
          <a:bodyPr wrap="square">
            <a:spAutoFit/>
          </a:bodyPr>
          <a:lstStyle/>
          <a:p>
            <a:r>
              <a:rPr lang="es-MX" dirty="0"/>
              <a:t>Para </a:t>
            </a:r>
            <a:r>
              <a:rPr lang="es-MX" dirty="0" smtClean="0"/>
              <a:t>consultar los Materiales de Capacitación se </a:t>
            </a:r>
            <a:r>
              <a:rPr lang="es-MX" dirty="0"/>
              <a:t>selecciona </a:t>
            </a:r>
            <a:r>
              <a:rPr lang="es-MX" i="1" dirty="0" smtClean="0"/>
              <a:t>Materiales de Capacitación  </a:t>
            </a:r>
            <a:r>
              <a:rPr lang="es-MX" dirty="0"/>
              <a:t>y se da clic en </a:t>
            </a:r>
            <a:r>
              <a:rPr lang="es-MX" i="1" dirty="0" smtClean="0"/>
              <a:t>Consultar Materiales de Capacitación.</a:t>
            </a:r>
            <a:endParaRPr lang="es-MX" dirty="0"/>
          </a:p>
        </p:txBody>
      </p:sp>
      <p:pic>
        <p:nvPicPr>
          <p:cNvPr id="7" name="Imagen 6"/>
          <p:cNvPicPr>
            <a:picLocks noChangeAspect="1"/>
          </p:cNvPicPr>
          <p:nvPr/>
        </p:nvPicPr>
        <p:blipFill>
          <a:blip r:embed="rId2"/>
          <a:stretch>
            <a:fillRect/>
          </a:stretch>
        </p:blipFill>
        <p:spPr>
          <a:xfrm>
            <a:off x="1415453" y="3191022"/>
            <a:ext cx="9547069" cy="2537828"/>
          </a:xfrm>
          <a:prstGeom prst="rect">
            <a:avLst/>
          </a:prstGeom>
        </p:spPr>
      </p:pic>
    </p:spTree>
    <p:extLst>
      <p:ext uri="{BB962C8B-B14F-4D97-AF65-F5344CB8AC3E}">
        <p14:creationId xmlns:p14="http://schemas.microsoft.com/office/powerpoint/2010/main" val="1220080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38753" y="1154035"/>
            <a:ext cx="10389030" cy="646331"/>
          </a:xfrm>
          <a:prstGeom prst="rect">
            <a:avLst/>
          </a:prstGeom>
        </p:spPr>
        <p:txBody>
          <a:bodyPr wrap="square">
            <a:spAutoFit/>
          </a:bodyPr>
          <a:lstStyle/>
          <a:p>
            <a:pPr algn="just"/>
            <a:r>
              <a:rPr lang="es-MX" dirty="0" smtClean="0"/>
              <a:t>En esta pantalla </a:t>
            </a:r>
            <a:r>
              <a:rPr lang="es-MX" i="1" dirty="0" smtClean="0"/>
              <a:t>Lista de Materiales de Capacitación </a:t>
            </a:r>
            <a:r>
              <a:rPr lang="es-MX" dirty="0" smtClean="0"/>
              <a:t>se pueden consultar todos los materiales de capacitación que fueron  capturados.</a:t>
            </a:r>
            <a:endParaRPr lang="es-MX" dirty="0"/>
          </a:p>
        </p:txBody>
      </p:sp>
      <p:pic>
        <p:nvPicPr>
          <p:cNvPr id="5" name="Imagen 4"/>
          <p:cNvPicPr>
            <a:picLocks noChangeAspect="1"/>
          </p:cNvPicPr>
          <p:nvPr/>
        </p:nvPicPr>
        <p:blipFill>
          <a:blip r:embed="rId2"/>
          <a:stretch>
            <a:fillRect/>
          </a:stretch>
        </p:blipFill>
        <p:spPr>
          <a:xfrm>
            <a:off x="976666" y="2320232"/>
            <a:ext cx="10151117" cy="2653047"/>
          </a:xfrm>
          <a:prstGeom prst="rect">
            <a:avLst/>
          </a:prstGeom>
        </p:spPr>
      </p:pic>
    </p:spTree>
    <p:extLst>
      <p:ext uri="{BB962C8B-B14F-4D97-AF65-F5344CB8AC3E}">
        <p14:creationId xmlns:p14="http://schemas.microsoft.com/office/powerpoint/2010/main" val="32846363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4766" y="1308031"/>
            <a:ext cx="9939580" cy="369332"/>
          </a:xfrm>
          <a:prstGeom prst="rect">
            <a:avLst/>
          </a:prstGeom>
        </p:spPr>
        <p:txBody>
          <a:bodyPr wrap="square">
            <a:spAutoFit/>
          </a:bodyPr>
          <a:lstStyle/>
          <a:p>
            <a:pPr algn="just"/>
            <a:r>
              <a:rPr lang="es-MX" dirty="0" smtClean="0"/>
              <a:t>Dar clic en </a:t>
            </a:r>
            <a:r>
              <a:rPr lang="es-MX" i="1" dirty="0" smtClean="0"/>
              <a:t>Consultar Archivo </a:t>
            </a:r>
            <a:r>
              <a:rPr lang="es-MX" dirty="0" smtClean="0"/>
              <a:t>para poder visualizar el </a:t>
            </a:r>
            <a:r>
              <a:rPr lang="es-MX" dirty="0"/>
              <a:t>material </a:t>
            </a:r>
            <a:r>
              <a:rPr lang="es-MX" dirty="0" smtClean="0"/>
              <a:t>de capacitación </a:t>
            </a:r>
            <a:r>
              <a:rPr lang="es-MX" dirty="0"/>
              <a:t>cargado en el </a:t>
            </a:r>
            <a:r>
              <a:rPr lang="es-MX" dirty="0" smtClean="0"/>
              <a:t>sistema.</a:t>
            </a:r>
            <a:endParaRPr lang="es-MX" dirty="0"/>
          </a:p>
        </p:txBody>
      </p:sp>
      <p:pic>
        <p:nvPicPr>
          <p:cNvPr id="5" name="Imagen 4"/>
          <p:cNvPicPr>
            <a:picLocks noChangeAspect="1"/>
          </p:cNvPicPr>
          <p:nvPr/>
        </p:nvPicPr>
        <p:blipFill>
          <a:blip r:embed="rId2"/>
          <a:stretch>
            <a:fillRect/>
          </a:stretch>
        </p:blipFill>
        <p:spPr>
          <a:xfrm>
            <a:off x="1133665" y="2502709"/>
            <a:ext cx="9933722" cy="2655403"/>
          </a:xfrm>
          <a:prstGeom prst="rect">
            <a:avLst/>
          </a:prstGeom>
        </p:spPr>
      </p:pic>
    </p:spTree>
    <p:extLst>
      <p:ext uri="{BB962C8B-B14F-4D97-AF65-F5344CB8AC3E}">
        <p14:creationId xmlns:p14="http://schemas.microsoft.com/office/powerpoint/2010/main" val="1898588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57325" y="4119098"/>
            <a:ext cx="3883789" cy="2308324"/>
          </a:xfrm>
          <a:prstGeom prst="rect">
            <a:avLst/>
          </a:prstGeom>
          <a:noFill/>
        </p:spPr>
        <p:txBody>
          <a:bodyPr wrap="square" rtlCol="0">
            <a:spAutoFit/>
          </a:bodyPr>
          <a:lstStyle/>
          <a:p>
            <a:pPr algn="ctr"/>
            <a:r>
              <a:rPr lang="es-MX" sz="4800" dirty="0" smtClean="0">
                <a:solidFill>
                  <a:srgbClr val="C00000"/>
                </a:solidFill>
              </a:rPr>
              <a:t>MATERIALES DE CAPACITACIÓN</a:t>
            </a:r>
          </a:p>
        </p:txBody>
      </p:sp>
      <p:pic>
        <p:nvPicPr>
          <p:cNvPr id="5" name="Imagen 4"/>
          <p:cNvPicPr>
            <a:picLocks noChangeAspect="1"/>
          </p:cNvPicPr>
          <p:nvPr/>
        </p:nvPicPr>
        <p:blipFill>
          <a:blip r:embed="rId2">
            <a:duotone>
              <a:schemeClr val="bg2">
                <a:shade val="45000"/>
                <a:satMod val="135000"/>
              </a:schemeClr>
              <a:prstClr val="white"/>
            </a:duotone>
          </a:blip>
          <a:stretch>
            <a:fillRect/>
          </a:stretch>
        </p:blipFill>
        <p:spPr>
          <a:xfrm>
            <a:off x="2677914" y="274118"/>
            <a:ext cx="6856353" cy="4573106"/>
          </a:xfrm>
          <a:prstGeom prst="rect">
            <a:avLst/>
          </a:prstGeom>
          <a:solidFill>
            <a:srgbClr val="FFE1E1"/>
          </a:solidFill>
          <a:effectLst>
            <a:glow>
              <a:schemeClr val="accent1">
                <a:alpha val="40000"/>
              </a:schemeClr>
            </a:glow>
            <a:softEdge rad="635000"/>
          </a:effectLst>
        </p:spPr>
      </p:pic>
      <p:pic>
        <p:nvPicPr>
          <p:cNvPr id="6" name="Imagen 5"/>
          <p:cNvPicPr>
            <a:picLocks noChangeAspect="1"/>
          </p:cNvPicPr>
          <p:nvPr/>
        </p:nvPicPr>
        <p:blipFill>
          <a:blip r:embed="rId3">
            <a:duotone>
              <a:schemeClr val="bg2">
                <a:shade val="45000"/>
                <a:satMod val="135000"/>
              </a:schemeClr>
              <a:prstClr val="white"/>
            </a:duotone>
          </a:blip>
          <a:stretch>
            <a:fillRect/>
          </a:stretch>
        </p:blipFill>
        <p:spPr>
          <a:xfrm rot="19371234">
            <a:off x="12669" y="2324898"/>
            <a:ext cx="5330489" cy="3361125"/>
          </a:xfrm>
          <a:prstGeom prst="rect">
            <a:avLst/>
          </a:prstGeom>
          <a:solidFill>
            <a:srgbClr val="FFE1E1"/>
          </a:solidFill>
          <a:effectLst>
            <a:glow>
              <a:schemeClr val="accent1">
                <a:alpha val="40000"/>
              </a:schemeClr>
            </a:glow>
            <a:softEdge rad="635000"/>
          </a:effectLst>
        </p:spPr>
      </p:pic>
      <p:pic>
        <p:nvPicPr>
          <p:cNvPr id="7" name="Imagen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396784">
            <a:off x="7069872" y="2544306"/>
            <a:ext cx="5238750" cy="3810000"/>
          </a:xfrm>
          <a:prstGeom prst="rect">
            <a:avLst/>
          </a:prstGeom>
          <a:solidFill>
            <a:srgbClr val="FFE1E1"/>
          </a:solidFill>
          <a:effectLst>
            <a:glow>
              <a:schemeClr val="accent1">
                <a:alpha val="40000"/>
              </a:schemeClr>
            </a:glow>
            <a:softEdge rad="635000"/>
          </a:effectLst>
        </p:spPr>
      </p:pic>
    </p:spTree>
    <p:extLst>
      <p:ext uri="{BB962C8B-B14F-4D97-AF65-F5344CB8AC3E}">
        <p14:creationId xmlns:p14="http://schemas.microsoft.com/office/powerpoint/2010/main" val="1320750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60609" y="2991788"/>
            <a:ext cx="10480518" cy="2762126"/>
          </a:xfrm>
          <a:prstGeom prst="rect">
            <a:avLst/>
          </a:prstGeom>
        </p:spPr>
      </p:pic>
      <p:sp>
        <p:nvSpPr>
          <p:cNvPr id="5" name="Rectángulo 4"/>
          <p:cNvSpPr/>
          <p:nvPr/>
        </p:nvSpPr>
        <p:spPr>
          <a:xfrm>
            <a:off x="860609" y="1416520"/>
            <a:ext cx="10265045" cy="369332"/>
          </a:xfrm>
          <a:prstGeom prst="rect">
            <a:avLst/>
          </a:prstGeom>
        </p:spPr>
        <p:txBody>
          <a:bodyPr wrap="square">
            <a:spAutoFit/>
          </a:bodyPr>
          <a:lstStyle/>
          <a:p>
            <a:pPr algn="just"/>
            <a:r>
              <a:rPr lang="es-MX" dirty="0" smtClean="0"/>
              <a:t>Dar clic en </a:t>
            </a:r>
            <a:r>
              <a:rPr lang="es-MX" u="sng" dirty="0" smtClean="0"/>
              <a:t>Editar</a:t>
            </a:r>
            <a:r>
              <a:rPr lang="es-MX" dirty="0" smtClean="0"/>
              <a:t> para hacer modificaciones al  </a:t>
            </a:r>
            <a:r>
              <a:rPr lang="es-MX" dirty="0"/>
              <a:t>material de </a:t>
            </a:r>
            <a:r>
              <a:rPr lang="es-MX" dirty="0" smtClean="0"/>
              <a:t>capacitación cargado en el sistema.</a:t>
            </a:r>
            <a:endParaRPr lang="es-MX" dirty="0"/>
          </a:p>
        </p:txBody>
      </p:sp>
    </p:spTree>
    <p:extLst>
      <p:ext uri="{BB962C8B-B14F-4D97-AF65-F5344CB8AC3E}">
        <p14:creationId xmlns:p14="http://schemas.microsoft.com/office/powerpoint/2010/main" val="24119572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86174" y="2836804"/>
            <a:ext cx="9928538" cy="3018063"/>
          </a:xfrm>
          <a:prstGeom prst="rect">
            <a:avLst/>
          </a:prstGeom>
        </p:spPr>
      </p:pic>
      <p:sp>
        <p:nvSpPr>
          <p:cNvPr id="5" name="Rectángulo 4"/>
          <p:cNvSpPr/>
          <p:nvPr/>
        </p:nvSpPr>
        <p:spPr>
          <a:xfrm>
            <a:off x="867906" y="1200528"/>
            <a:ext cx="9918915" cy="646331"/>
          </a:xfrm>
          <a:prstGeom prst="rect">
            <a:avLst/>
          </a:prstGeom>
        </p:spPr>
        <p:txBody>
          <a:bodyPr wrap="square">
            <a:spAutoFit/>
          </a:bodyPr>
          <a:lstStyle/>
          <a:p>
            <a:pPr algn="just"/>
            <a:r>
              <a:rPr lang="es-MX" dirty="0"/>
              <a:t>En esta </a:t>
            </a:r>
            <a:r>
              <a:rPr lang="es-MX" dirty="0" smtClean="0"/>
              <a:t>pantalla se pueden hacer los cambios que sean necesarios pueden ser  </a:t>
            </a:r>
            <a:r>
              <a:rPr lang="es-MX" dirty="0"/>
              <a:t>el Nombre del Material, adjuntar un nuevo archivo y modificar la cantidad de </a:t>
            </a:r>
            <a:r>
              <a:rPr lang="es-MX" dirty="0" smtClean="0"/>
              <a:t>material de capacitación </a:t>
            </a:r>
            <a:r>
              <a:rPr lang="es-MX" dirty="0"/>
              <a:t>producida.</a:t>
            </a:r>
          </a:p>
        </p:txBody>
      </p:sp>
    </p:spTree>
    <p:extLst>
      <p:ext uri="{BB962C8B-B14F-4D97-AF65-F5344CB8AC3E}">
        <p14:creationId xmlns:p14="http://schemas.microsoft.com/office/powerpoint/2010/main" val="13042281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2737" y="1324515"/>
            <a:ext cx="10745493" cy="369332"/>
          </a:xfrm>
          <a:prstGeom prst="rect">
            <a:avLst/>
          </a:prstGeom>
        </p:spPr>
        <p:txBody>
          <a:bodyPr wrap="square">
            <a:spAutoFit/>
          </a:bodyPr>
          <a:lstStyle/>
          <a:p>
            <a:pPr algn="just"/>
            <a:r>
              <a:rPr lang="es-MX" dirty="0" smtClean="0"/>
              <a:t>Dar clic en </a:t>
            </a:r>
            <a:r>
              <a:rPr lang="es-MX" u="sng" dirty="0" smtClean="0"/>
              <a:t>Guardar </a:t>
            </a:r>
            <a:r>
              <a:rPr lang="es-MX" dirty="0" smtClean="0"/>
              <a:t>una </a:t>
            </a:r>
            <a:r>
              <a:rPr lang="es-MX" dirty="0"/>
              <a:t>vez que </a:t>
            </a:r>
            <a:r>
              <a:rPr lang="es-MX" dirty="0" smtClean="0"/>
              <a:t>haya terminado de hacer las modificaciones en el </a:t>
            </a:r>
            <a:r>
              <a:rPr lang="es-MX" dirty="0"/>
              <a:t>material </a:t>
            </a:r>
            <a:r>
              <a:rPr lang="es-MX" dirty="0" smtClean="0"/>
              <a:t>de capacitación.</a:t>
            </a:r>
            <a:endParaRPr lang="es-MX" dirty="0"/>
          </a:p>
        </p:txBody>
      </p:sp>
      <p:pic>
        <p:nvPicPr>
          <p:cNvPr id="5" name="Imagen 4"/>
          <p:cNvPicPr>
            <a:picLocks noChangeAspect="1"/>
          </p:cNvPicPr>
          <p:nvPr/>
        </p:nvPicPr>
        <p:blipFill>
          <a:blip r:embed="rId2"/>
          <a:stretch>
            <a:fillRect/>
          </a:stretch>
        </p:blipFill>
        <p:spPr>
          <a:xfrm>
            <a:off x="1210727" y="2233637"/>
            <a:ext cx="9722476" cy="3129987"/>
          </a:xfrm>
          <a:prstGeom prst="rect">
            <a:avLst/>
          </a:prstGeom>
        </p:spPr>
      </p:pic>
    </p:spTree>
    <p:extLst>
      <p:ext uri="{BB962C8B-B14F-4D97-AF65-F5344CB8AC3E}">
        <p14:creationId xmlns:p14="http://schemas.microsoft.com/office/powerpoint/2010/main" val="5562623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86741" y="2882454"/>
            <a:ext cx="10064050" cy="3259763"/>
          </a:xfrm>
          <a:prstGeom prst="rect">
            <a:avLst/>
          </a:prstGeom>
        </p:spPr>
      </p:pic>
      <p:sp>
        <p:nvSpPr>
          <p:cNvPr id="5" name="Rectángulo 4"/>
          <p:cNvSpPr/>
          <p:nvPr/>
        </p:nvSpPr>
        <p:spPr>
          <a:xfrm>
            <a:off x="1086741" y="1354527"/>
            <a:ext cx="9467605" cy="369332"/>
          </a:xfrm>
          <a:prstGeom prst="rect">
            <a:avLst/>
          </a:prstGeom>
        </p:spPr>
        <p:txBody>
          <a:bodyPr wrap="square">
            <a:spAutoFit/>
          </a:bodyPr>
          <a:lstStyle/>
          <a:p>
            <a:pPr algn="just"/>
            <a:r>
              <a:rPr lang="es-MX" dirty="0" smtClean="0"/>
              <a:t>Dar clic en </a:t>
            </a:r>
            <a:r>
              <a:rPr lang="es-MX" u="sng" dirty="0" smtClean="0"/>
              <a:t>Borrar</a:t>
            </a:r>
            <a:r>
              <a:rPr lang="es-MX" dirty="0" smtClean="0"/>
              <a:t>  si desea eliminar </a:t>
            </a:r>
            <a:r>
              <a:rPr lang="es-MX" dirty="0"/>
              <a:t>el material de capacitación cargado en el SICS.</a:t>
            </a:r>
          </a:p>
        </p:txBody>
      </p:sp>
    </p:spTree>
    <p:extLst>
      <p:ext uri="{BB962C8B-B14F-4D97-AF65-F5344CB8AC3E}">
        <p14:creationId xmlns:p14="http://schemas.microsoft.com/office/powerpoint/2010/main" val="227222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851337" y="810306"/>
            <a:ext cx="10502462" cy="604769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MX" sz="1900" i="1" dirty="0" smtClean="0">
              <a:effectLst>
                <a:outerShdw blurRad="38100" dist="38100" dir="2700000" algn="tl">
                  <a:srgbClr val="000000">
                    <a:alpha val="43137"/>
                  </a:srgbClr>
                </a:outerShdw>
              </a:effectLst>
            </a:endParaRPr>
          </a:p>
          <a:p>
            <a:pPr algn="just"/>
            <a:r>
              <a:rPr lang="es-MX" sz="2900" b="1" i="1" dirty="0" smtClean="0"/>
              <a:t>PETCS</a:t>
            </a:r>
            <a:r>
              <a:rPr lang="es-MX" sz="2900" i="1" dirty="0" smtClean="0"/>
              <a:t>: </a:t>
            </a:r>
            <a:r>
              <a:rPr lang="es-MX" sz="2900" dirty="0"/>
              <a:t>Plantilla </a:t>
            </a:r>
            <a:r>
              <a:rPr lang="es-MX" sz="2900" dirty="0" smtClean="0"/>
              <a:t>de consulta en donde la  Instancia Normativa puede monitorear  la </a:t>
            </a:r>
            <a:r>
              <a:rPr lang="es-MX" sz="2900" dirty="0"/>
              <a:t>información de 9 actividades básicas de contraloría social que han sido preseleccionadas </a:t>
            </a:r>
            <a:r>
              <a:rPr lang="es-MX" sz="2900" dirty="0" smtClean="0"/>
              <a:t>que fueron capturadas por la Ejecutora.</a:t>
            </a:r>
          </a:p>
          <a:p>
            <a:pPr algn="just"/>
            <a:r>
              <a:rPr lang="es-MX" sz="2900" b="1" i="1" dirty="0" smtClean="0"/>
              <a:t>Presupuesto</a:t>
            </a:r>
            <a:r>
              <a:rPr lang="es-MX" sz="2900" i="1" dirty="0" smtClean="0"/>
              <a:t>: </a:t>
            </a:r>
            <a:r>
              <a:rPr lang="es-MX" sz="2900" dirty="0" smtClean="0"/>
              <a:t>Plantilla en donde se registran la información del presupuesto (Población Objetivo, Total Población Nacional Programada Mujeres, Total Población Nacional Programada Hombres, Presupuesto Autorizado en el PEF, Presupuesto a Vigilar por la Contraloría Social), así como la distribución entre sus Ejecutoras. </a:t>
            </a:r>
          </a:p>
          <a:p>
            <a:pPr algn="just"/>
            <a:r>
              <a:rPr lang="es-MX" sz="2900" b="1" i="1" dirty="0" smtClean="0"/>
              <a:t>Apoyos:</a:t>
            </a:r>
            <a:r>
              <a:rPr lang="es-MX" sz="2900" i="1" dirty="0" smtClean="0"/>
              <a:t> </a:t>
            </a:r>
            <a:r>
              <a:rPr lang="es-MX" sz="2900" dirty="0" smtClean="0"/>
              <a:t>Plantilla de Consulta en donde se pueden visualizar los beneficio (apoyo, obra o servicio) que van a vigilar los Comités de Contraloría Social.</a:t>
            </a:r>
            <a:endParaRPr lang="es-MX" sz="2900" i="1" dirty="0"/>
          </a:p>
          <a:p>
            <a:pPr algn="just"/>
            <a:r>
              <a:rPr lang="es-MX" sz="2900" b="1" i="1" dirty="0" smtClean="0"/>
              <a:t>Materiales</a:t>
            </a:r>
            <a:r>
              <a:rPr lang="es-MX" sz="2900" i="1" dirty="0" smtClean="0"/>
              <a:t>: </a:t>
            </a:r>
            <a:r>
              <a:rPr lang="es-MX" sz="2900" dirty="0" smtClean="0"/>
              <a:t>Plantillas en la que se registran y asignan los materiales de difusión y capacitación elaborados por la Instancia Normativa.  Adicionalmente en el modulo de capacitación se registran las actividades de capacitación realizadas.</a:t>
            </a:r>
          </a:p>
          <a:p>
            <a:pPr algn="just"/>
            <a:r>
              <a:rPr lang="es-MX" sz="2900" b="1" i="1" dirty="0" smtClean="0"/>
              <a:t>Comités</a:t>
            </a:r>
            <a:r>
              <a:rPr lang="es-MX" sz="2900" i="1" dirty="0" smtClean="0"/>
              <a:t>: </a:t>
            </a:r>
            <a:r>
              <a:rPr lang="es-MX" sz="2900" dirty="0"/>
              <a:t>P</a:t>
            </a:r>
            <a:r>
              <a:rPr lang="es-MX" sz="2900" dirty="0" smtClean="0"/>
              <a:t>lantilla de consulta donde se pueden visualizar los comités que han sido capturados por las Ejecutoras, así como el seguimiento de Acuerdos.</a:t>
            </a:r>
          </a:p>
          <a:p>
            <a:pPr algn="just"/>
            <a:r>
              <a:rPr lang="es-MX" sz="2900" b="1" i="1" dirty="0" smtClean="0"/>
              <a:t>Administración</a:t>
            </a:r>
            <a:r>
              <a:rPr lang="es-MX" sz="2900" i="1" dirty="0" smtClean="0"/>
              <a:t>: </a:t>
            </a:r>
            <a:r>
              <a:rPr lang="es-MX" sz="2900" dirty="0" smtClean="0"/>
              <a:t>Plantilla diseñada para cambiar la contraseña del usuario si así lo desea.</a:t>
            </a:r>
          </a:p>
          <a:p>
            <a:pPr algn="just"/>
            <a:r>
              <a:rPr lang="es-MX" sz="2900" b="1" i="1" dirty="0" smtClean="0"/>
              <a:t>Cédulas de Vigilancia e Informes Anuales</a:t>
            </a:r>
            <a:r>
              <a:rPr lang="es-MX" sz="2900" i="1" dirty="0" smtClean="0"/>
              <a:t>: </a:t>
            </a:r>
            <a:r>
              <a:rPr lang="es-MX" sz="2900" dirty="0" smtClean="0"/>
              <a:t>En </a:t>
            </a:r>
            <a:r>
              <a:rPr lang="es-MX" sz="2900" dirty="0"/>
              <a:t>este modulo </a:t>
            </a:r>
            <a:r>
              <a:rPr lang="es-MX" sz="2900" dirty="0" smtClean="0"/>
              <a:t>se capturan las preguntas correspondientes a la Instancia Normativa para que quede integrada totalmente la Cédula de  Vigilancia así como las preguntas del Informe Anual .</a:t>
            </a:r>
          </a:p>
          <a:p>
            <a:pPr algn="just"/>
            <a:r>
              <a:rPr lang="es-MX" sz="2900" b="1" i="1" dirty="0" smtClean="0"/>
              <a:t>Reportes</a:t>
            </a:r>
            <a:r>
              <a:rPr lang="es-MX" sz="2900" i="1" dirty="0" smtClean="0"/>
              <a:t>: </a:t>
            </a:r>
            <a:r>
              <a:rPr lang="es-MX" sz="2900" dirty="0" smtClean="0"/>
              <a:t>Se consulta y se generan reportes sobre la información  capturada en los diferentes módulos de las Ejecutoras y que sirven a la Instancia Normativa para realizar un monitoreo oportuno. </a:t>
            </a:r>
          </a:p>
          <a:p>
            <a:pPr algn="just"/>
            <a:r>
              <a:rPr lang="es-MX" sz="2900" b="1" i="1" dirty="0" smtClean="0"/>
              <a:t>Actividades del OEC: </a:t>
            </a:r>
            <a:r>
              <a:rPr lang="es-MX" sz="2900" dirty="0" smtClean="0"/>
              <a:t>Plantilla donde la Instancia Normativa registra el apoyo que desea recibir por parte de los Órganos Estatales de Control (OEC) para sus Ejecutoras.</a:t>
            </a:r>
            <a:endParaRPr lang="es-MX" sz="2900" b="1" i="1" dirty="0" smtClean="0"/>
          </a:p>
          <a:p>
            <a:pPr marL="0" indent="0" algn="just">
              <a:buFont typeface="Arial" panose="020B0604020202020204" pitchFamily="34" charset="0"/>
              <a:buNone/>
            </a:pPr>
            <a:endParaRPr lang="es-MX" sz="2700" b="1" i="1" dirty="0" smtClean="0"/>
          </a:p>
          <a:p>
            <a:pPr marL="0" indent="0" algn="just">
              <a:buFont typeface="Arial" panose="020B0604020202020204" pitchFamily="34" charset="0"/>
              <a:buNone/>
            </a:pPr>
            <a:endParaRPr lang="es-MX" sz="1900" i="1"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1900" i="1"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67152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65143" y="2381063"/>
            <a:ext cx="8949744" cy="2871683"/>
          </a:xfrm>
          <a:prstGeom prst="rect">
            <a:avLst/>
          </a:prstGeom>
        </p:spPr>
      </p:pic>
      <p:sp>
        <p:nvSpPr>
          <p:cNvPr id="5" name="Rectángulo 4"/>
          <p:cNvSpPr/>
          <p:nvPr/>
        </p:nvSpPr>
        <p:spPr>
          <a:xfrm>
            <a:off x="1086741" y="1354527"/>
            <a:ext cx="9467605" cy="369332"/>
          </a:xfrm>
          <a:prstGeom prst="rect">
            <a:avLst/>
          </a:prstGeom>
        </p:spPr>
        <p:txBody>
          <a:bodyPr wrap="square">
            <a:spAutoFit/>
          </a:bodyPr>
          <a:lstStyle/>
          <a:p>
            <a:pPr algn="just"/>
            <a:r>
              <a:rPr lang="es-MX" dirty="0" smtClean="0"/>
              <a:t>Dar clic en </a:t>
            </a:r>
            <a:r>
              <a:rPr lang="es-MX" u="sng" dirty="0" smtClean="0"/>
              <a:t>Si </a:t>
            </a:r>
            <a:r>
              <a:rPr lang="es-MX" dirty="0" smtClean="0"/>
              <a:t>en el caso de que desee eliminar </a:t>
            </a:r>
            <a:r>
              <a:rPr lang="es-MX" dirty="0"/>
              <a:t>el material de capacitación cargado en el SICS.</a:t>
            </a:r>
          </a:p>
        </p:txBody>
      </p:sp>
    </p:spTree>
    <p:extLst>
      <p:ext uri="{BB962C8B-B14F-4D97-AF65-F5344CB8AC3E}">
        <p14:creationId xmlns:p14="http://schemas.microsoft.com/office/powerpoint/2010/main" val="22577499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5616" y="2069412"/>
            <a:ext cx="10357807" cy="369332"/>
          </a:xfrm>
          <a:prstGeom prst="rect">
            <a:avLst/>
          </a:prstGeom>
        </p:spPr>
        <p:txBody>
          <a:bodyPr wrap="square">
            <a:spAutoFit/>
          </a:bodyPr>
          <a:lstStyle/>
          <a:p>
            <a:pPr algn="just"/>
            <a:r>
              <a:rPr lang="es-MX" dirty="0" smtClean="0"/>
              <a:t>Dar clic en </a:t>
            </a:r>
            <a:r>
              <a:rPr lang="es-MX" i="1" dirty="0" smtClean="0"/>
              <a:t>Asignar</a:t>
            </a:r>
            <a:r>
              <a:rPr lang="es-MX" dirty="0" smtClean="0"/>
              <a:t> para </a:t>
            </a:r>
            <a:r>
              <a:rPr lang="es-MX" dirty="0"/>
              <a:t>asignar el </a:t>
            </a:r>
            <a:r>
              <a:rPr lang="es-MX" dirty="0" smtClean="0"/>
              <a:t>material de capacitación a las Ejecutoras del Programa.</a:t>
            </a:r>
            <a:endParaRPr lang="es-MX" dirty="0"/>
          </a:p>
        </p:txBody>
      </p:sp>
      <p:sp>
        <p:nvSpPr>
          <p:cNvPr id="5" name="Título 1"/>
          <p:cNvSpPr>
            <a:spLocks noGrp="1"/>
          </p:cNvSpPr>
          <p:nvPr>
            <p:ph type="title"/>
          </p:nvPr>
        </p:nvSpPr>
        <p:spPr>
          <a:xfrm>
            <a:off x="6524786" y="354323"/>
            <a:ext cx="5627317" cy="1421928"/>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ASIGNACIÓN DE MATERIALES DE CAPACITACIÓN A LAS EJECUTORAS</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6" name="Imagen 5"/>
          <p:cNvPicPr>
            <a:picLocks noChangeAspect="1"/>
          </p:cNvPicPr>
          <p:nvPr/>
        </p:nvPicPr>
        <p:blipFill>
          <a:blip r:embed="rId2"/>
          <a:stretch>
            <a:fillRect/>
          </a:stretch>
        </p:blipFill>
        <p:spPr>
          <a:xfrm>
            <a:off x="1155307" y="3015184"/>
            <a:ext cx="10038116" cy="2668360"/>
          </a:xfrm>
          <a:prstGeom prst="rect">
            <a:avLst/>
          </a:prstGeom>
        </p:spPr>
      </p:pic>
    </p:spTree>
    <p:extLst>
      <p:ext uri="{BB962C8B-B14F-4D97-AF65-F5344CB8AC3E}">
        <p14:creationId xmlns:p14="http://schemas.microsoft.com/office/powerpoint/2010/main" val="660433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80642" y="2625224"/>
            <a:ext cx="9915659" cy="3262386"/>
          </a:xfrm>
          <a:prstGeom prst="rect">
            <a:avLst/>
          </a:prstGeom>
        </p:spPr>
      </p:pic>
      <p:sp>
        <p:nvSpPr>
          <p:cNvPr id="5" name="Rectángulo 4"/>
          <p:cNvSpPr/>
          <p:nvPr/>
        </p:nvSpPr>
        <p:spPr>
          <a:xfrm>
            <a:off x="692256" y="1215042"/>
            <a:ext cx="10590509" cy="646331"/>
          </a:xfrm>
          <a:prstGeom prst="rect">
            <a:avLst/>
          </a:prstGeom>
        </p:spPr>
        <p:txBody>
          <a:bodyPr wrap="square">
            <a:spAutoFit/>
          </a:bodyPr>
          <a:lstStyle/>
          <a:p>
            <a:r>
              <a:rPr lang="es-MX" dirty="0"/>
              <a:t>En esta pantalla </a:t>
            </a:r>
            <a:r>
              <a:rPr lang="es-MX" dirty="0" smtClean="0"/>
              <a:t>aparecen las Ejecutoras  </a:t>
            </a:r>
            <a:r>
              <a:rPr lang="es-MX" dirty="0"/>
              <a:t>a quienes se les asignará material de </a:t>
            </a:r>
            <a:r>
              <a:rPr lang="es-MX" dirty="0" smtClean="0"/>
              <a:t>capacitación, se tiene que capturar la cantidad asignada y la fecha de asignación.</a:t>
            </a:r>
            <a:endParaRPr lang="es-MX" dirty="0"/>
          </a:p>
        </p:txBody>
      </p:sp>
    </p:spTree>
    <p:extLst>
      <p:ext uri="{BB962C8B-B14F-4D97-AF65-F5344CB8AC3E}">
        <p14:creationId xmlns:p14="http://schemas.microsoft.com/office/powerpoint/2010/main" val="26178768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85247" y="1354527"/>
            <a:ext cx="10575010" cy="923330"/>
          </a:xfrm>
          <a:prstGeom prst="rect">
            <a:avLst/>
          </a:prstGeom>
        </p:spPr>
        <p:txBody>
          <a:bodyPr wrap="square">
            <a:spAutoFit/>
          </a:bodyPr>
          <a:lstStyle/>
          <a:p>
            <a:pPr algn="just"/>
            <a:r>
              <a:rPr lang="es-MX" dirty="0" smtClean="0"/>
              <a:t>Cada que se asigne una cantidad de material a la Ejecutora, en </a:t>
            </a:r>
            <a:r>
              <a:rPr lang="es-MX" dirty="0"/>
              <a:t>la parte inferior izquierda se muestra la cantidad restante de material </a:t>
            </a:r>
            <a:r>
              <a:rPr lang="es-MX" dirty="0" smtClean="0"/>
              <a:t>de capacitación </a:t>
            </a:r>
            <a:r>
              <a:rPr lang="es-MX" dirty="0"/>
              <a:t>a asignar.</a:t>
            </a:r>
          </a:p>
          <a:p>
            <a:pPr algn="just"/>
            <a:endParaRPr lang="es-MX" dirty="0"/>
          </a:p>
        </p:txBody>
      </p:sp>
      <p:pic>
        <p:nvPicPr>
          <p:cNvPr id="6" name="Imagen 5"/>
          <p:cNvPicPr>
            <a:picLocks noChangeAspect="1"/>
          </p:cNvPicPr>
          <p:nvPr/>
        </p:nvPicPr>
        <p:blipFill>
          <a:blip r:embed="rId2"/>
          <a:stretch>
            <a:fillRect/>
          </a:stretch>
        </p:blipFill>
        <p:spPr>
          <a:xfrm>
            <a:off x="1114922" y="2563231"/>
            <a:ext cx="9915659" cy="3262386"/>
          </a:xfrm>
          <a:prstGeom prst="rect">
            <a:avLst/>
          </a:prstGeom>
        </p:spPr>
      </p:pic>
    </p:spTree>
    <p:extLst>
      <p:ext uri="{BB962C8B-B14F-4D97-AF65-F5344CB8AC3E}">
        <p14:creationId xmlns:p14="http://schemas.microsoft.com/office/powerpoint/2010/main" val="610080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365711" y="2774946"/>
            <a:ext cx="9539384" cy="3354742"/>
          </a:xfrm>
          <a:prstGeom prst="rect">
            <a:avLst/>
          </a:prstGeom>
        </p:spPr>
      </p:pic>
      <p:sp>
        <p:nvSpPr>
          <p:cNvPr id="6" name="Rectángulo 5"/>
          <p:cNvSpPr/>
          <p:nvPr/>
        </p:nvSpPr>
        <p:spPr>
          <a:xfrm>
            <a:off x="779536" y="1447516"/>
            <a:ext cx="10125559" cy="369332"/>
          </a:xfrm>
          <a:prstGeom prst="rect">
            <a:avLst/>
          </a:prstGeom>
        </p:spPr>
        <p:txBody>
          <a:bodyPr wrap="square">
            <a:spAutoFit/>
          </a:bodyPr>
          <a:lstStyle/>
          <a:p>
            <a:pPr algn="just"/>
            <a:r>
              <a:rPr lang="es-MX" dirty="0" smtClean="0"/>
              <a:t>Dar clic en fecha de asignación  </a:t>
            </a:r>
            <a:r>
              <a:rPr lang="es-MX" dirty="0"/>
              <a:t>para registrar la fecha de asignación del material a cada </a:t>
            </a:r>
            <a:r>
              <a:rPr lang="es-MX" dirty="0" smtClean="0"/>
              <a:t>Ejecutora.</a:t>
            </a:r>
            <a:endParaRPr lang="es-MX" dirty="0"/>
          </a:p>
        </p:txBody>
      </p:sp>
    </p:spTree>
    <p:extLst>
      <p:ext uri="{BB962C8B-B14F-4D97-AF65-F5344CB8AC3E}">
        <p14:creationId xmlns:p14="http://schemas.microsoft.com/office/powerpoint/2010/main" val="15430870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75677" y="2444823"/>
            <a:ext cx="8816326" cy="3675112"/>
          </a:xfrm>
          <a:prstGeom prst="rect">
            <a:avLst/>
          </a:prstGeom>
        </p:spPr>
      </p:pic>
      <p:sp>
        <p:nvSpPr>
          <p:cNvPr id="5" name="Rectángulo 4"/>
          <p:cNvSpPr/>
          <p:nvPr/>
        </p:nvSpPr>
        <p:spPr>
          <a:xfrm>
            <a:off x="552773" y="1168548"/>
            <a:ext cx="10482020" cy="369332"/>
          </a:xfrm>
          <a:prstGeom prst="rect">
            <a:avLst/>
          </a:prstGeom>
        </p:spPr>
        <p:txBody>
          <a:bodyPr wrap="square">
            <a:spAutoFit/>
          </a:bodyPr>
          <a:lstStyle/>
          <a:p>
            <a:pPr algn="just"/>
            <a:r>
              <a:rPr lang="es-MX" dirty="0" smtClean="0"/>
              <a:t>Dar clic en la fecha que se asignó el material de capacitación.</a:t>
            </a:r>
            <a:endParaRPr lang="es-MX" dirty="0"/>
          </a:p>
        </p:txBody>
      </p:sp>
    </p:spTree>
    <p:extLst>
      <p:ext uri="{BB962C8B-B14F-4D97-AF65-F5344CB8AC3E}">
        <p14:creationId xmlns:p14="http://schemas.microsoft.com/office/powerpoint/2010/main" val="22704936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83185" y="1935569"/>
            <a:ext cx="9207321" cy="3270210"/>
          </a:xfrm>
          <a:prstGeom prst="rect">
            <a:avLst/>
          </a:prstGeom>
        </p:spPr>
      </p:pic>
      <p:sp>
        <p:nvSpPr>
          <p:cNvPr id="5" name="Rectángulo 4"/>
          <p:cNvSpPr/>
          <p:nvPr/>
        </p:nvSpPr>
        <p:spPr>
          <a:xfrm>
            <a:off x="459782" y="1044560"/>
            <a:ext cx="9381641" cy="369332"/>
          </a:xfrm>
          <a:prstGeom prst="rect">
            <a:avLst/>
          </a:prstGeom>
        </p:spPr>
        <p:txBody>
          <a:bodyPr wrap="square">
            <a:spAutoFit/>
          </a:bodyPr>
          <a:lstStyle/>
          <a:p>
            <a:pPr algn="just"/>
            <a:r>
              <a:rPr lang="es-MX" dirty="0" smtClean="0"/>
              <a:t>Dar clic en </a:t>
            </a:r>
            <a:r>
              <a:rPr lang="es-MX" u="sng" dirty="0" smtClean="0"/>
              <a:t>Guardar </a:t>
            </a:r>
            <a:r>
              <a:rPr lang="es-MX" dirty="0" smtClean="0"/>
              <a:t>para </a:t>
            </a:r>
            <a:r>
              <a:rPr lang="es-MX" dirty="0"/>
              <a:t>confirmar la asignación de materiales </a:t>
            </a:r>
            <a:r>
              <a:rPr lang="es-MX" dirty="0" smtClean="0"/>
              <a:t>de capacitación.</a:t>
            </a:r>
            <a:endParaRPr lang="es-MX" dirty="0"/>
          </a:p>
        </p:txBody>
      </p:sp>
    </p:spTree>
    <p:extLst>
      <p:ext uri="{BB962C8B-B14F-4D97-AF65-F5344CB8AC3E}">
        <p14:creationId xmlns:p14="http://schemas.microsoft.com/office/powerpoint/2010/main" val="1907885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094484" y="354323"/>
            <a:ext cx="5057620" cy="1421928"/>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EVENTOS DE CAPACITACIÓN REALIZADOS POR LA IN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1039621" y="1885003"/>
            <a:ext cx="10600841" cy="1200329"/>
          </a:xfrm>
          <a:prstGeom prst="rect">
            <a:avLst/>
          </a:prstGeom>
        </p:spPr>
        <p:txBody>
          <a:bodyPr wrap="square">
            <a:spAutoFit/>
          </a:bodyPr>
          <a:lstStyle/>
          <a:p>
            <a:r>
              <a:rPr lang="es-MX" b="1" dirty="0" smtClean="0"/>
              <a:t>Funcionalidad</a:t>
            </a:r>
            <a:r>
              <a:rPr lang="es-MX" dirty="0" smtClean="0"/>
              <a:t>: En este sub-módulo se registran y consultan las capacitaciones que llevo a cabo la Instancia Normativa. </a:t>
            </a:r>
          </a:p>
          <a:p>
            <a:r>
              <a:rPr lang="es-MX" dirty="0" smtClean="0"/>
              <a:t>El sub-módulo de </a:t>
            </a:r>
            <a:r>
              <a:rPr lang="es-MX" b="1" i="1" dirty="0" smtClean="0"/>
              <a:t>Capacitaciones </a:t>
            </a:r>
            <a:r>
              <a:rPr lang="es-MX" dirty="0" smtClean="0"/>
              <a:t> esta integrado por dos apartados: Registrar Capacitaciones Impartidas, Consultar Capacitaciones.  </a:t>
            </a:r>
            <a:endParaRPr lang="es-MX" dirty="0"/>
          </a:p>
        </p:txBody>
      </p:sp>
      <p:pic>
        <p:nvPicPr>
          <p:cNvPr id="6" name="Imagen 5"/>
          <p:cNvPicPr>
            <a:picLocks noChangeAspect="1"/>
          </p:cNvPicPr>
          <p:nvPr/>
        </p:nvPicPr>
        <p:blipFill>
          <a:blip r:embed="rId2"/>
          <a:stretch>
            <a:fillRect/>
          </a:stretch>
        </p:blipFill>
        <p:spPr>
          <a:xfrm>
            <a:off x="1425834" y="3835213"/>
            <a:ext cx="9434119" cy="2660182"/>
          </a:xfrm>
          <a:prstGeom prst="rect">
            <a:avLst/>
          </a:prstGeom>
        </p:spPr>
      </p:pic>
      <p:sp>
        <p:nvSpPr>
          <p:cNvPr id="7" name="Rectángulo 6"/>
          <p:cNvSpPr/>
          <p:nvPr/>
        </p:nvSpPr>
        <p:spPr>
          <a:xfrm>
            <a:off x="1039622" y="3194084"/>
            <a:ext cx="9820332" cy="646331"/>
          </a:xfrm>
          <a:prstGeom prst="rect">
            <a:avLst/>
          </a:prstGeom>
        </p:spPr>
        <p:txBody>
          <a:bodyPr wrap="square">
            <a:spAutoFit/>
          </a:bodyPr>
          <a:lstStyle/>
          <a:p>
            <a:r>
              <a:rPr lang="es-MX" dirty="0"/>
              <a:t>Para registrar </a:t>
            </a:r>
            <a:r>
              <a:rPr lang="es-MX" dirty="0" smtClean="0"/>
              <a:t>los Eventos de Capacitación impartidos se </a:t>
            </a:r>
            <a:r>
              <a:rPr lang="es-MX" dirty="0"/>
              <a:t>selecciona </a:t>
            </a:r>
            <a:r>
              <a:rPr lang="es-MX" i="1" dirty="0" smtClean="0"/>
              <a:t>Materiales   </a:t>
            </a:r>
            <a:r>
              <a:rPr lang="es-MX" dirty="0"/>
              <a:t>y se da clic en </a:t>
            </a:r>
            <a:r>
              <a:rPr lang="es-MX" i="1" dirty="0" smtClean="0"/>
              <a:t>Capacitaciones </a:t>
            </a:r>
            <a:r>
              <a:rPr lang="es-MX" dirty="0" smtClean="0"/>
              <a:t>y posteriormente dar clic en  </a:t>
            </a:r>
            <a:r>
              <a:rPr lang="es-MX" i="1" dirty="0" smtClean="0"/>
              <a:t>Registro de capacitaciones impartidas.</a:t>
            </a:r>
            <a:endParaRPr lang="es-MX" i="1" dirty="0"/>
          </a:p>
        </p:txBody>
      </p:sp>
    </p:spTree>
    <p:extLst>
      <p:ext uri="{BB962C8B-B14F-4D97-AF65-F5344CB8AC3E}">
        <p14:creationId xmlns:p14="http://schemas.microsoft.com/office/powerpoint/2010/main" val="4020970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0426" y="2410572"/>
            <a:ext cx="8882816" cy="3586148"/>
          </a:xfrm>
          <a:prstGeom prst="rect">
            <a:avLst/>
          </a:prstGeom>
        </p:spPr>
      </p:pic>
      <p:sp>
        <p:nvSpPr>
          <p:cNvPr id="5" name="Rectángulo 4"/>
          <p:cNvSpPr/>
          <p:nvPr/>
        </p:nvSpPr>
        <p:spPr>
          <a:xfrm>
            <a:off x="572814" y="1091238"/>
            <a:ext cx="10731062" cy="1200329"/>
          </a:xfrm>
          <a:prstGeom prst="rect">
            <a:avLst/>
          </a:prstGeom>
        </p:spPr>
        <p:txBody>
          <a:bodyPr wrap="square">
            <a:spAutoFit/>
          </a:bodyPr>
          <a:lstStyle/>
          <a:p>
            <a:pPr algn="just"/>
            <a:r>
              <a:rPr lang="es-MX" dirty="0" smtClean="0"/>
              <a:t>En esta pantalla es donde se registran las capacitaciones impartidas por la Instancia Normativa se tienen que completar la información de los siguientes campos: Nombre del evento de capacitación, Temática, Figura Capacitada, Entidad Federativa Sede, Municipio Sede, Localidad Sede, Fecha de Impartición Número de Participantes, Lista de Participantes. Se inicia capturando el Nombre del evento de Capacitación.</a:t>
            </a:r>
            <a:endParaRPr lang="es-MX" dirty="0"/>
          </a:p>
        </p:txBody>
      </p:sp>
    </p:spTree>
    <p:extLst>
      <p:ext uri="{BB962C8B-B14F-4D97-AF65-F5344CB8AC3E}">
        <p14:creationId xmlns:p14="http://schemas.microsoft.com/office/powerpoint/2010/main" val="37921807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72814" y="1091238"/>
            <a:ext cx="10731062" cy="923330"/>
          </a:xfrm>
          <a:prstGeom prst="rect">
            <a:avLst/>
          </a:prstGeom>
        </p:spPr>
        <p:txBody>
          <a:bodyPr wrap="square">
            <a:spAutoFit/>
          </a:bodyPr>
          <a:lstStyle/>
          <a:p>
            <a:pPr algn="just"/>
            <a:r>
              <a:rPr lang="es-MX" dirty="0" smtClean="0"/>
              <a:t>Una vez que ya se completó el Nombre del evento de capacitación, Temática, Figura Capacitada, Entidad Federativa Sede, Municipio Sede, Localidad Sede, Fecha de Impartición Número de Participantes. Dar clic en </a:t>
            </a:r>
            <a:r>
              <a:rPr lang="es-MX" i="1" dirty="0" smtClean="0"/>
              <a:t>Seleccionar Archivo </a:t>
            </a:r>
            <a:r>
              <a:rPr lang="es-MX" dirty="0" smtClean="0"/>
              <a:t>para iniciar con la búsqueda del archivo a adjuntar.</a:t>
            </a:r>
            <a:r>
              <a:rPr lang="es-MX" i="1" dirty="0" smtClean="0"/>
              <a:t> </a:t>
            </a:r>
            <a:endParaRPr lang="es-MX" i="1" dirty="0"/>
          </a:p>
        </p:txBody>
      </p:sp>
      <p:pic>
        <p:nvPicPr>
          <p:cNvPr id="6" name="Imagen 5"/>
          <p:cNvPicPr>
            <a:picLocks noChangeAspect="1"/>
          </p:cNvPicPr>
          <p:nvPr/>
        </p:nvPicPr>
        <p:blipFill>
          <a:blip r:embed="rId2"/>
          <a:stretch>
            <a:fillRect/>
          </a:stretch>
        </p:blipFill>
        <p:spPr>
          <a:xfrm>
            <a:off x="1142054" y="2475848"/>
            <a:ext cx="9123364" cy="3751093"/>
          </a:xfrm>
          <a:prstGeom prst="rect">
            <a:avLst/>
          </a:prstGeom>
        </p:spPr>
      </p:pic>
    </p:spTree>
    <p:extLst>
      <p:ext uri="{BB962C8B-B14F-4D97-AF65-F5344CB8AC3E}">
        <p14:creationId xmlns:p14="http://schemas.microsoft.com/office/powerpoint/2010/main" val="365967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6418" y="1983456"/>
            <a:ext cx="10410794" cy="1873586"/>
          </a:xfrm>
        </p:spPr>
        <p:txBody>
          <a:bodyPr>
            <a:noAutofit/>
          </a:bodyPr>
          <a:lstStyle/>
          <a:p>
            <a:pPr marL="0" indent="0" algn="just">
              <a:buNone/>
            </a:pPr>
            <a:r>
              <a:rPr lang="es-MX" sz="1800" b="1" dirty="0" smtClean="0"/>
              <a:t>Funcionalidad: </a:t>
            </a:r>
            <a:r>
              <a:rPr lang="es-MX" sz="1800" dirty="0" smtClean="0"/>
              <a:t>Se adjuntan los Documentos Básicos de Contraloría Social (Esquema, Guía Operativa y PATCS), para su validación por parte de la Secretaría de la Función Pública. Adicionalmente tiene una </a:t>
            </a:r>
            <a:r>
              <a:rPr lang="es-MX" sz="1800" dirty="0"/>
              <a:t>plantilla en la que se completa la información de 9</a:t>
            </a:r>
            <a:r>
              <a:rPr lang="es-MX" sz="1800" dirty="0" smtClean="0"/>
              <a:t> </a:t>
            </a:r>
            <a:r>
              <a:rPr lang="es-MX" sz="1800" dirty="0"/>
              <a:t>actividades básicas de contraloría social que han sido preseleccionadas con el propósito de monitorear su cumplimiento</a:t>
            </a:r>
            <a:r>
              <a:rPr lang="es-MX" sz="1800" dirty="0" smtClean="0"/>
              <a:t>.</a:t>
            </a:r>
          </a:p>
          <a:p>
            <a:pPr marL="0" indent="0" algn="just">
              <a:buNone/>
            </a:pPr>
            <a:r>
              <a:rPr lang="es-MX" sz="1800" dirty="0" smtClean="0"/>
              <a:t>Para adjuntar los documentos básicos se selecciona </a:t>
            </a:r>
            <a:r>
              <a:rPr lang="es-MX" sz="1800" i="1" dirty="0" smtClean="0"/>
              <a:t>Documentación</a:t>
            </a:r>
            <a:r>
              <a:rPr lang="es-MX" sz="1800" dirty="0" smtClean="0"/>
              <a:t> y se da clic en </a:t>
            </a:r>
            <a:r>
              <a:rPr lang="es-MX" sz="1800" i="1" dirty="0" smtClean="0"/>
              <a:t>Capturar Documentación.</a:t>
            </a:r>
            <a:r>
              <a:rPr lang="es-MX" sz="1800" dirty="0" smtClean="0"/>
              <a:t> </a:t>
            </a:r>
          </a:p>
        </p:txBody>
      </p:sp>
      <p:sp>
        <p:nvSpPr>
          <p:cNvPr id="6" name="Título 1"/>
          <p:cNvSpPr txBox="1">
            <a:spLocks/>
          </p:cNvSpPr>
          <p:nvPr/>
        </p:nvSpPr>
        <p:spPr>
          <a:xfrm>
            <a:off x="916418" y="1299188"/>
            <a:ext cx="3154251" cy="5473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100" b="1" dirty="0" smtClean="0">
                <a:effectLst>
                  <a:outerShdw blurRad="38100" dist="38100" dir="2700000" algn="tl">
                    <a:srgbClr val="000000">
                      <a:alpha val="43137"/>
                    </a:srgbClr>
                  </a:outerShdw>
                </a:effectLst>
              </a:rPr>
              <a:t>Módulo: Documentación</a:t>
            </a:r>
          </a:p>
        </p:txBody>
      </p:sp>
      <p:sp>
        <p:nvSpPr>
          <p:cNvPr id="10" name="Título 1"/>
          <p:cNvSpPr>
            <a:spLocks noGrp="1"/>
          </p:cNvSpPr>
          <p:nvPr>
            <p:ph type="title"/>
          </p:nvPr>
        </p:nvSpPr>
        <p:spPr>
          <a:xfrm>
            <a:off x="6692537" y="309339"/>
            <a:ext cx="5499463" cy="978729"/>
          </a:xfrm>
          <a:noFill/>
        </p:spPr>
        <p:txBody>
          <a:bodyPr wrap="square" rtlCol="0">
            <a:spAutoFit/>
          </a:bodyPr>
          <a:lstStyle/>
          <a:p>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VALIDACIÓN </a:t>
            </a:r>
            <a:r>
              <a:rPr lang="es-MX" sz="3200" b="1" dirty="0">
                <a:solidFill>
                  <a:srgbClr val="C00000"/>
                </a:solidFill>
                <a:effectLst>
                  <a:outerShdw blurRad="38100" dist="38100" dir="2700000" algn="tl">
                    <a:srgbClr val="000000">
                      <a:alpha val="43137"/>
                    </a:srgbClr>
                  </a:outerShdw>
                </a:effectLst>
                <a:latin typeface="+mn-lt"/>
                <a:ea typeface="+mn-ea"/>
                <a:cs typeface="+mn-cs"/>
              </a:rPr>
              <a:t>DE DOCUMENTOS BÁSICOS</a:t>
            </a:r>
          </a:p>
        </p:txBody>
      </p:sp>
      <p:pic>
        <p:nvPicPr>
          <p:cNvPr id="2" name="Imagen 1"/>
          <p:cNvPicPr>
            <a:picLocks noChangeAspect="1"/>
          </p:cNvPicPr>
          <p:nvPr/>
        </p:nvPicPr>
        <p:blipFill>
          <a:blip r:embed="rId2"/>
          <a:stretch>
            <a:fillRect/>
          </a:stretch>
        </p:blipFill>
        <p:spPr>
          <a:xfrm>
            <a:off x="1139042" y="3609764"/>
            <a:ext cx="10490581" cy="1885332"/>
          </a:xfrm>
          <a:prstGeom prst="rect">
            <a:avLst/>
          </a:prstGeom>
        </p:spPr>
      </p:pic>
      <p:sp>
        <p:nvSpPr>
          <p:cNvPr id="7" name="Rectángulo redondeado 6"/>
          <p:cNvSpPr/>
          <p:nvPr/>
        </p:nvSpPr>
        <p:spPr>
          <a:xfrm>
            <a:off x="2174959" y="4417454"/>
            <a:ext cx="1353852" cy="106589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675569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40691" y="2299239"/>
            <a:ext cx="9195308" cy="3753327"/>
          </a:xfrm>
          <a:prstGeom prst="rect">
            <a:avLst/>
          </a:prstGeom>
        </p:spPr>
      </p:pic>
      <p:sp>
        <p:nvSpPr>
          <p:cNvPr id="5" name="Rectángulo 4"/>
          <p:cNvSpPr/>
          <p:nvPr/>
        </p:nvSpPr>
        <p:spPr>
          <a:xfrm>
            <a:off x="793538" y="1170068"/>
            <a:ext cx="10731062" cy="369332"/>
          </a:xfrm>
          <a:prstGeom prst="rect">
            <a:avLst/>
          </a:prstGeom>
        </p:spPr>
        <p:txBody>
          <a:bodyPr wrap="square">
            <a:spAutoFit/>
          </a:bodyPr>
          <a:lstStyle/>
          <a:p>
            <a:pPr algn="just"/>
            <a:r>
              <a:rPr lang="es-MX" dirty="0" smtClean="0"/>
              <a:t>Dar clic en </a:t>
            </a:r>
            <a:r>
              <a:rPr lang="es-MX" i="1" dirty="0" smtClean="0"/>
              <a:t>Seleccionar Archivo a Transferir </a:t>
            </a:r>
            <a:r>
              <a:rPr lang="es-MX" dirty="0" smtClean="0"/>
              <a:t>para continuar con la búsqueda del archivo a adjuntar.</a:t>
            </a:r>
            <a:r>
              <a:rPr lang="es-MX" i="1" dirty="0" smtClean="0"/>
              <a:t> </a:t>
            </a:r>
            <a:endParaRPr lang="es-MX" i="1" dirty="0"/>
          </a:p>
        </p:txBody>
      </p:sp>
    </p:spTree>
    <p:extLst>
      <p:ext uri="{BB962C8B-B14F-4D97-AF65-F5344CB8AC3E}">
        <p14:creationId xmlns:p14="http://schemas.microsoft.com/office/powerpoint/2010/main" val="28578693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31244" y="2049184"/>
            <a:ext cx="9627108" cy="3992777"/>
          </a:xfrm>
          <a:prstGeom prst="rect">
            <a:avLst/>
          </a:prstGeom>
        </p:spPr>
      </p:pic>
      <p:sp>
        <p:nvSpPr>
          <p:cNvPr id="5" name="Rectángulo 4"/>
          <p:cNvSpPr/>
          <p:nvPr/>
        </p:nvSpPr>
        <p:spPr>
          <a:xfrm>
            <a:off x="1061552" y="1201599"/>
            <a:ext cx="10731062" cy="646331"/>
          </a:xfrm>
          <a:prstGeom prst="rect">
            <a:avLst/>
          </a:prstGeom>
        </p:spPr>
        <p:txBody>
          <a:bodyPr wrap="square">
            <a:spAutoFit/>
          </a:bodyPr>
          <a:lstStyle/>
          <a:p>
            <a:pPr algn="just"/>
            <a:r>
              <a:rPr lang="es-MX" dirty="0" smtClean="0"/>
              <a:t>Ya que haya encontrado la carpeta que contiene la Lista de asistencia a adjuntar. Dar clic  en el archivo seleccionado y posteriormente dar un clic en </a:t>
            </a:r>
            <a:r>
              <a:rPr lang="es-MX" u="sng" dirty="0" smtClean="0"/>
              <a:t>Abrir.</a:t>
            </a:r>
            <a:endParaRPr lang="es-MX" i="1" dirty="0"/>
          </a:p>
        </p:txBody>
      </p:sp>
    </p:spTree>
    <p:extLst>
      <p:ext uri="{BB962C8B-B14F-4D97-AF65-F5344CB8AC3E}">
        <p14:creationId xmlns:p14="http://schemas.microsoft.com/office/powerpoint/2010/main" val="30939050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73130" y="2372696"/>
            <a:ext cx="9183688" cy="3756653"/>
          </a:xfrm>
          <a:prstGeom prst="rect">
            <a:avLst/>
          </a:prstGeom>
        </p:spPr>
      </p:pic>
      <p:sp>
        <p:nvSpPr>
          <p:cNvPr id="5" name="Rectángulo 4"/>
          <p:cNvSpPr/>
          <p:nvPr/>
        </p:nvSpPr>
        <p:spPr>
          <a:xfrm>
            <a:off x="1061552" y="1201599"/>
            <a:ext cx="10731062" cy="646331"/>
          </a:xfrm>
          <a:prstGeom prst="rect">
            <a:avLst/>
          </a:prstGeom>
        </p:spPr>
        <p:txBody>
          <a:bodyPr wrap="square">
            <a:spAutoFit/>
          </a:bodyPr>
          <a:lstStyle/>
          <a:p>
            <a:pPr algn="just"/>
            <a:r>
              <a:rPr lang="es-MX" dirty="0" smtClean="0"/>
              <a:t>Dar clic en </a:t>
            </a:r>
            <a:r>
              <a:rPr lang="es-MX" u="sng" dirty="0" smtClean="0"/>
              <a:t>Guardar</a:t>
            </a:r>
            <a:r>
              <a:rPr lang="es-MX" dirty="0" smtClean="0"/>
              <a:t> una vez que haya completado toda la información para que quede registrado su evento en el sistema.</a:t>
            </a:r>
            <a:endParaRPr lang="es-MX" i="1" dirty="0"/>
          </a:p>
        </p:txBody>
      </p:sp>
    </p:spTree>
    <p:extLst>
      <p:ext uri="{BB962C8B-B14F-4D97-AF65-F5344CB8AC3E}">
        <p14:creationId xmlns:p14="http://schemas.microsoft.com/office/powerpoint/2010/main" val="592455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605752" y="354323"/>
            <a:ext cx="5546352" cy="1865126"/>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Y/O MODIFICACIÓN  DE EVENTOS DE CAPACITACIÓN REALIZADOS POR LA IN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6" name="Imagen 5"/>
          <p:cNvPicPr>
            <a:picLocks noChangeAspect="1"/>
          </p:cNvPicPr>
          <p:nvPr/>
        </p:nvPicPr>
        <p:blipFill rotWithShape="1">
          <a:blip r:embed="rId2"/>
          <a:srcRect t="7435" r="162" b="53340"/>
          <a:stretch/>
        </p:blipFill>
        <p:spPr>
          <a:xfrm>
            <a:off x="1424152" y="3137337"/>
            <a:ext cx="9737834" cy="2869324"/>
          </a:xfrm>
          <a:prstGeom prst="rect">
            <a:avLst/>
          </a:prstGeom>
        </p:spPr>
      </p:pic>
      <p:sp>
        <p:nvSpPr>
          <p:cNvPr id="7" name="Rectángulo redondeado 6"/>
          <p:cNvSpPr/>
          <p:nvPr/>
        </p:nvSpPr>
        <p:spPr>
          <a:xfrm>
            <a:off x="4720052" y="4893719"/>
            <a:ext cx="2137947" cy="111294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583325" y="2133628"/>
            <a:ext cx="10921494" cy="369332"/>
          </a:xfrm>
          <a:prstGeom prst="rect">
            <a:avLst/>
          </a:prstGeom>
        </p:spPr>
        <p:txBody>
          <a:bodyPr wrap="square">
            <a:spAutoFit/>
          </a:bodyPr>
          <a:lstStyle/>
          <a:p>
            <a:r>
              <a:rPr lang="es-MX" dirty="0"/>
              <a:t>Para </a:t>
            </a:r>
            <a:r>
              <a:rPr lang="es-MX" dirty="0" smtClean="0"/>
              <a:t>consultar las Capacitaciones Impartidas se </a:t>
            </a:r>
            <a:r>
              <a:rPr lang="es-MX" dirty="0"/>
              <a:t>selecciona </a:t>
            </a:r>
            <a:r>
              <a:rPr lang="es-MX" i="1" dirty="0" smtClean="0"/>
              <a:t>Capacitaciones  </a:t>
            </a:r>
            <a:r>
              <a:rPr lang="es-MX" dirty="0" smtClean="0"/>
              <a:t>y </a:t>
            </a:r>
            <a:r>
              <a:rPr lang="es-MX" dirty="0"/>
              <a:t>se da clic en </a:t>
            </a:r>
            <a:r>
              <a:rPr lang="es-MX" i="1" dirty="0" smtClean="0"/>
              <a:t>Consultar Capacitaciones.</a:t>
            </a:r>
            <a:endParaRPr lang="es-MX" dirty="0"/>
          </a:p>
        </p:txBody>
      </p:sp>
    </p:spTree>
    <p:extLst>
      <p:ext uri="{BB962C8B-B14F-4D97-AF65-F5344CB8AC3E}">
        <p14:creationId xmlns:p14="http://schemas.microsoft.com/office/powerpoint/2010/main" val="726617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62007" y="1375019"/>
            <a:ext cx="10731062" cy="923330"/>
          </a:xfrm>
          <a:prstGeom prst="rect">
            <a:avLst/>
          </a:prstGeom>
        </p:spPr>
        <p:txBody>
          <a:bodyPr wrap="square">
            <a:spAutoFit/>
          </a:bodyPr>
          <a:lstStyle/>
          <a:p>
            <a:pPr algn="just"/>
            <a:r>
              <a:rPr lang="es-MX" dirty="0" smtClean="0"/>
              <a:t>En esta pantalla aparecen las capacitaciones que fueron capturadas en el sistema (Temática, Figura Capacitada, Entidad, Municipio, Localidad, Fecha de Impartición, Número de Participantes y el archivo adjunto de la lista de Asistencia). Dar clic en el icono de Lista de Asistencia, si usted desea visualizar la Lista de Asistencia.</a:t>
            </a:r>
            <a:endParaRPr lang="es-MX" i="1" dirty="0"/>
          </a:p>
        </p:txBody>
      </p:sp>
      <p:pic>
        <p:nvPicPr>
          <p:cNvPr id="6" name="Imagen 5"/>
          <p:cNvPicPr>
            <a:picLocks noChangeAspect="1"/>
          </p:cNvPicPr>
          <p:nvPr/>
        </p:nvPicPr>
        <p:blipFill>
          <a:blip r:embed="rId2"/>
          <a:stretch>
            <a:fillRect/>
          </a:stretch>
        </p:blipFill>
        <p:spPr>
          <a:xfrm>
            <a:off x="825529" y="2733006"/>
            <a:ext cx="10604018" cy="2759088"/>
          </a:xfrm>
          <a:prstGeom prst="rect">
            <a:avLst/>
          </a:prstGeom>
        </p:spPr>
      </p:pic>
    </p:spTree>
    <p:extLst>
      <p:ext uri="{BB962C8B-B14F-4D97-AF65-F5344CB8AC3E}">
        <p14:creationId xmlns:p14="http://schemas.microsoft.com/office/powerpoint/2010/main" val="24808519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52867" y="2696567"/>
            <a:ext cx="10123707" cy="2706188"/>
          </a:xfrm>
          <a:prstGeom prst="rect">
            <a:avLst/>
          </a:prstGeom>
        </p:spPr>
      </p:pic>
      <p:sp>
        <p:nvSpPr>
          <p:cNvPr id="5" name="Rectángulo 4"/>
          <p:cNvSpPr/>
          <p:nvPr/>
        </p:nvSpPr>
        <p:spPr>
          <a:xfrm>
            <a:off x="762007" y="1375019"/>
            <a:ext cx="10731062" cy="369332"/>
          </a:xfrm>
          <a:prstGeom prst="rect">
            <a:avLst/>
          </a:prstGeom>
        </p:spPr>
        <p:txBody>
          <a:bodyPr wrap="square">
            <a:spAutoFit/>
          </a:bodyPr>
          <a:lstStyle/>
          <a:p>
            <a:pPr algn="just"/>
            <a:r>
              <a:rPr lang="es-MX" dirty="0" smtClean="0"/>
              <a:t>Dar clic en </a:t>
            </a:r>
            <a:r>
              <a:rPr lang="es-MX" u="sng" dirty="0" smtClean="0"/>
              <a:t>Editar </a:t>
            </a:r>
            <a:r>
              <a:rPr lang="es-MX" dirty="0" smtClean="0"/>
              <a:t>si desea hacer alguna modificación a la información capturada. </a:t>
            </a:r>
          </a:p>
        </p:txBody>
      </p:sp>
    </p:spTree>
    <p:extLst>
      <p:ext uri="{BB962C8B-B14F-4D97-AF65-F5344CB8AC3E}">
        <p14:creationId xmlns:p14="http://schemas.microsoft.com/office/powerpoint/2010/main" val="9922563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11721" y="2486686"/>
            <a:ext cx="8577755" cy="3102519"/>
          </a:xfrm>
          <a:prstGeom prst="rect">
            <a:avLst/>
          </a:prstGeom>
        </p:spPr>
      </p:pic>
      <p:sp>
        <p:nvSpPr>
          <p:cNvPr id="5" name="Rectángulo 4"/>
          <p:cNvSpPr/>
          <p:nvPr/>
        </p:nvSpPr>
        <p:spPr>
          <a:xfrm>
            <a:off x="504497" y="1220753"/>
            <a:ext cx="10578662" cy="646331"/>
          </a:xfrm>
          <a:prstGeom prst="rect">
            <a:avLst/>
          </a:prstGeom>
        </p:spPr>
        <p:txBody>
          <a:bodyPr wrap="square">
            <a:spAutoFit/>
          </a:bodyPr>
          <a:lstStyle/>
          <a:p>
            <a:pPr algn="just"/>
            <a:r>
              <a:rPr lang="es-MX" dirty="0"/>
              <a:t>Para realizar la modificación se selecciona el campo especifico a cambiar o de ser necesario se pueden modificar todos los campos, el proceso es el mismo al de registro del evento de capacitación antes descrito.</a:t>
            </a:r>
          </a:p>
        </p:txBody>
      </p:sp>
    </p:spTree>
    <p:extLst>
      <p:ext uri="{BB962C8B-B14F-4D97-AF65-F5344CB8AC3E}">
        <p14:creationId xmlns:p14="http://schemas.microsoft.com/office/powerpoint/2010/main" val="18121583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89351" y="2182409"/>
            <a:ext cx="9685383" cy="3895756"/>
          </a:xfrm>
          <a:prstGeom prst="rect">
            <a:avLst/>
          </a:prstGeom>
        </p:spPr>
      </p:pic>
      <p:sp>
        <p:nvSpPr>
          <p:cNvPr id="5" name="Rectángulo 4"/>
          <p:cNvSpPr/>
          <p:nvPr/>
        </p:nvSpPr>
        <p:spPr>
          <a:xfrm>
            <a:off x="742711" y="1173457"/>
            <a:ext cx="10578662" cy="369332"/>
          </a:xfrm>
          <a:prstGeom prst="rect">
            <a:avLst/>
          </a:prstGeom>
        </p:spPr>
        <p:txBody>
          <a:bodyPr wrap="square">
            <a:spAutoFit/>
          </a:bodyPr>
          <a:lstStyle/>
          <a:p>
            <a:pPr algn="just"/>
            <a:r>
              <a:rPr lang="es-MX" dirty="0" smtClean="0"/>
              <a:t>Dar clic en </a:t>
            </a:r>
            <a:r>
              <a:rPr lang="es-MX" u="sng" dirty="0" smtClean="0"/>
              <a:t>Guardar </a:t>
            </a:r>
            <a:r>
              <a:rPr lang="es-MX" dirty="0" smtClean="0"/>
              <a:t>una vez que haya efectuado las modificaciones.</a:t>
            </a:r>
            <a:r>
              <a:rPr lang="es-MX" u="sng" dirty="0" smtClean="0"/>
              <a:t> </a:t>
            </a:r>
            <a:endParaRPr lang="es-MX" u="sng" dirty="0"/>
          </a:p>
        </p:txBody>
      </p:sp>
    </p:spTree>
    <p:extLst>
      <p:ext uri="{BB962C8B-B14F-4D97-AF65-F5344CB8AC3E}">
        <p14:creationId xmlns:p14="http://schemas.microsoft.com/office/powerpoint/2010/main" val="2736919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42092" y="2075946"/>
            <a:ext cx="9282784" cy="3769623"/>
          </a:xfrm>
          <a:prstGeom prst="rect">
            <a:avLst/>
          </a:prstGeom>
        </p:spPr>
      </p:pic>
      <p:sp>
        <p:nvSpPr>
          <p:cNvPr id="5" name="Rectángulo 4"/>
          <p:cNvSpPr/>
          <p:nvPr/>
        </p:nvSpPr>
        <p:spPr>
          <a:xfrm>
            <a:off x="742711" y="1173457"/>
            <a:ext cx="10578662" cy="369332"/>
          </a:xfrm>
          <a:prstGeom prst="rect">
            <a:avLst/>
          </a:prstGeom>
        </p:spPr>
        <p:txBody>
          <a:bodyPr wrap="square">
            <a:spAutoFit/>
          </a:bodyPr>
          <a:lstStyle/>
          <a:p>
            <a:pPr algn="just"/>
            <a:r>
              <a:rPr lang="es-MX" dirty="0" smtClean="0"/>
              <a:t>Dar clic en </a:t>
            </a:r>
            <a:r>
              <a:rPr lang="es-MX" u="sng" dirty="0" smtClean="0"/>
              <a:t>Borrar </a:t>
            </a:r>
            <a:r>
              <a:rPr lang="es-MX" dirty="0" smtClean="0"/>
              <a:t>si desea eliminar la información capturada.</a:t>
            </a:r>
            <a:r>
              <a:rPr lang="es-MX" u="sng" dirty="0" smtClean="0"/>
              <a:t> </a:t>
            </a:r>
            <a:endParaRPr lang="es-MX" u="sng" dirty="0"/>
          </a:p>
        </p:txBody>
      </p:sp>
    </p:spTree>
    <p:extLst>
      <p:ext uri="{BB962C8B-B14F-4D97-AF65-F5344CB8AC3E}">
        <p14:creationId xmlns:p14="http://schemas.microsoft.com/office/powerpoint/2010/main" val="35786593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31695" y="2619556"/>
            <a:ext cx="10410418" cy="3057335"/>
          </a:xfrm>
          <a:prstGeom prst="rect">
            <a:avLst/>
          </a:prstGeom>
        </p:spPr>
      </p:pic>
      <p:sp>
        <p:nvSpPr>
          <p:cNvPr id="5" name="Rectángulo redondeado 4"/>
          <p:cNvSpPr/>
          <p:nvPr/>
        </p:nvSpPr>
        <p:spPr>
          <a:xfrm>
            <a:off x="5139559" y="5224795"/>
            <a:ext cx="567558" cy="27737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863451" y="1394175"/>
            <a:ext cx="10578662" cy="369332"/>
          </a:xfrm>
          <a:prstGeom prst="rect">
            <a:avLst/>
          </a:prstGeom>
        </p:spPr>
        <p:txBody>
          <a:bodyPr wrap="square">
            <a:spAutoFit/>
          </a:bodyPr>
          <a:lstStyle/>
          <a:p>
            <a:pPr algn="just"/>
            <a:r>
              <a:rPr lang="es-MX" dirty="0" smtClean="0"/>
              <a:t>Dar clic en </a:t>
            </a:r>
            <a:r>
              <a:rPr lang="es-MX" u="sng" dirty="0" smtClean="0"/>
              <a:t>Si</a:t>
            </a:r>
            <a:r>
              <a:rPr lang="es-MX" dirty="0" smtClean="0"/>
              <a:t>  en el caso de que desee confirmar el borrado</a:t>
            </a:r>
            <a:r>
              <a:rPr lang="es-MX" u="sng" dirty="0" smtClean="0"/>
              <a:t>. </a:t>
            </a:r>
            <a:endParaRPr lang="es-MX" u="sng" dirty="0"/>
          </a:p>
        </p:txBody>
      </p:sp>
    </p:spTree>
    <p:extLst>
      <p:ext uri="{BB962C8B-B14F-4D97-AF65-F5344CB8AC3E}">
        <p14:creationId xmlns:p14="http://schemas.microsoft.com/office/powerpoint/2010/main" val="167231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a:xfrm>
            <a:off x="838199" y="1316195"/>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Esta pantalla esta integrada por dos secciones </a:t>
            </a:r>
            <a:r>
              <a:rPr lang="es-MX" sz="1800" b="1" i="1" dirty="0" smtClean="0"/>
              <a:t>Registro de Documentos de CS y Programa Anual de Trabajo de CS, e</a:t>
            </a:r>
            <a:r>
              <a:rPr lang="es-MX" sz="1800" dirty="0" smtClean="0"/>
              <a:t>n la sección </a:t>
            </a:r>
            <a:r>
              <a:rPr lang="es-MX" sz="1800" b="1" i="1" dirty="0" smtClean="0"/>
              <a:t>Registro de Documentos de CS</a:t>
            </a:r>
            <a:r>
              <a:rPr lang="es-MX" sz="1800" dirty="0" smtClean="0"/>
              <a:t> se podrán adjuntar los Documentos Básicos (Esquema, Guía Operativa, PATCS); para activar la pantalla se da clic en </a:t>
            </a:r>
            <a:r>
              <a:rPr lang="es-MX" sz="1800" u="sng" dirty="0" smtClean="0"/>
              <a:t>Editar</a:t>
            </a:r>
            <a:r>
              <a:rPr lang="es-MX" sz="1800" dirty="0" smtClean="0"/>
              <a:t>.</a:t>
            </a:r>
            <a:endParaRPr lang="es-MX" sz="1800" dirty="0"/>
          </a:p>
        </p:txBody>
      </p:sp>
      <p:pic>
        <p:nvPicPr>
          <p:cNvPr id="7" name="Imagen 6"/>
          <p:cNvPicPr>
            <a:picLocks noChangeAspect="1"/>
          </p:cNvPicPr>
          <p:nvPr/>
        </p:nvPicPr>
        <p:blipFill rotWithShape="1">
          <a:blip r:embed="rId2"/>
          <a:srcRect l="-1" t="7563" r="338" b="19269"/>
          <a:stretch/>
        </p:blipFill>
        <p:spPr>
          <a:xfrm>
            <a:off x="1771099" y="2218487"/>
            <a:ext cx="8281939" cy="3800119"/>
          </a:xfrm>
          <a:prstGeom prst="rect">
            <a:avLst/>
          </a:prstGeom>
        </p:spPr>
      </p:pic>
      <p:sp>
        <p:nvSpPr>
          <p:cNvPr id="5" name="Rectángulo redondeado 4"/>
          <p:cNvSpPr/>
          <p:nvPr/>
        </p:nvSpPr>
        <p:spPr>
          <a:xfrm>
            <a:off x="6892716" y="3179888"/>
            <a:ext cx="974277" cy="2569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15066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2275" y="3421319"/>
            <a:ext cx="10559449" cy="2979919"/>
          </a:xfrm>
          <a:prstGeom prst="rect">
            <a:avLst/>
          </a:prstGeom>
        </p:spPr>
      </p:pic>
      <p:sp>
        <p:nvSpPr>
          <p:cNvPr id="5" name="Título 1"/>
          <p:cNvSpPr txBox="1">
            <a:spLocks/>
          </p:cNvSpPr>
          <p:nvPr/>
        </p:nvSpPr>
        <p:spPr>
          <a:xfrm>
            <a:off x="7094484" y="354323"/>
            <a:ext cx="5057620" cy="14219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 MONITOREO DE MATERIALES DE DIFUSIÓN Y CAPACITACIÓN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6" name="Rectángulo 5"/>
          <p:cNvSpPr/>
          <p:nvPr/>
        </p:nvSpPr>
        <p:spPr>
          <a:xfrm>
            <a:off x="1039621" y="1743109"/>
            <a:ext cx="10600841" cy="923330"/>
          </a:xfrm>
          <a:prstGeom prst="rect">
            <a:avLst/>
          </a:prstGeom>
        </p:spPr>
        <p:txBody>
          <a:bodyPr wrap="square">
            <a:spAutoFit/>
          </a:bodyPr>
          <a:lstStyle/>
          <a:p>
            <a:r>
              <a:rPr lang="es-MX" b="1" dirty="0" smtClean="0"/>
              <a:t>Funcionalidad</a:t>
            </a:r>
            <a:r>
              <a:rPr lang="es-MX" dirty="0" smtClean="0"/>
              <a:t>: En este sub-módulo se  monitorean la asignación que hace la Instancia Normativa de los materiales de difusión y  materiales de capacitación  a las Ejecutoras así como la Distribución que realizan las Ejecutoras. </a:t>
            </a:r>
          </a:p>
        </p:txBody>
      </p:sp>
      <p:sp>
        <p:nvSpPr>
          <p:cNvPr id="7" name="Rectángulo 6"/>
          <p:cNvSpPr/>
          <p:nvPr/>
        </p:nvSpPr>
        <p:spPr>
          <a:xfrm>
            <a:off x="1039621" y="2720713"/>
            <a:ext cx="10562103" cy="646331"/>
          </a:xfrm>
          <a:prstGeom prst="rect">
            <a:avLst/>
          </a:prstGeom>
        </p:spPr>
        <p:txBody>
          <a:bodyPr wrap="square">
            <a:spAutoFit/>
          </a:bodyPr>
          <a:lstStyle/>
          <a:p>
            <a:r>
              <a:rPr lang="es-MX" dirty="0"/>
              <a:t>Para </a:t>
            </a:r>
            <a:r>
              <a:rPr lang="es-MX" dirty="0" smtClean="0"/>
              <a:t>Monitorear los Materiales de Difusión se </a:t>
            </a:r>
            <a:r>
              <a:rPr lang="es-MX" dirty="0"/>
              <a:t>selecciona </a:t>
            </a:r>
            <a:r>
              <a:rPr lang="es-MX" i="1" dirty="0" smtClean="0"/>
              <a:t>Materiales   </a:t>
            </a:r>
            <a:r>
              <a:rPr lang="es-MX" dirty="0"/>
              <a:t>y se da clic en </a:t>
            </a:r>
            <a:r>
              <a:rPr lang="es-MX" i="1" dirty="0" smtClean="0"/>
              <a:t>Monitoreo de Materiales  </a:t>
            </a:r>
            <a:r>
              <a:rPr lang="es-MX" dirty="0" smtClean="0"/>
              <a:t>y posteriormente dar clic en </a:t>
            </a:r>
            <a:r>
              <a:rPr lang="es-MX" i="1" dirty="0" smtClean="0"/>
              <a:t>Materiales de Difusión</a:t>
            </a:r>
            <a:r>
              <a:rPr lang="es-MX" dirty="0" smtClean="0"/>
              <a:t>.</a:t>
            </a:r>
            <a:endParaRPr lang="es-MX" i="1" dirty="0"/>
          </a:p>
        </p:txBody>
      </p:sp>
    </p:spTree>
    <p:extLst>
      <p:ext uri="{BB962C8B-B14F-4D97-AF65-F5344CB8AC3E}">
        <p14:creationId xmlns:p14="http://schemas.microsoft.com/office/powerpoint/2010/main" val="6630494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855244" y="3282778"/>
            <a:ext cx="8998552" cy="1762188"/>
          </a:xfrm>
          <a:prstGeom prst="rect">
            <a:avLst/>
          </a:prstGeom>
        </p:spPr>
      </p:pic>
      <p:sp>
        <p:nvSpPr>
          <p:cNvPr id="8" name="Rectángulo 7"/>
          <p:cNvSpPr/>
          <p:nvPr/>
        </p:nvSpPr>
        <p:spPr>
          <a:xfrm>
            <a:off x="762007" y="1375019"/>
            <a:ext cx="10731062" cy="923330"/>
          </a:xfrm>
          <a:prstGeom prst="rect">
            <a:avLst/>
          </a:prstGeom>
        </p:spPr>
        <p:txBody>
          <a:bodyPr wrap="square">
            <a:spAutoFit/>
          </a:bodyPr>
          <a:lstStyle/>
          <a:p>
            <a:pPr algn="just"/>
            <a:r>
              <a:rPr lang="es-MX" dirty="0" smtClean="0"/>
              <a:t>En esta pantalla  se pueden consultar los materiales de difusión para ello </a:t>
            </a:r>
            <a:r>
              <a:rPr lang="es-MX" dirty="0"/>
              <a:t> </a:t>
            </a:r>
            <a:r>
              <a:rPr lang="es-MX" dirty="0" smtClean="0"/>
              <a:t>si desea si puede filtrar la información por Ejercicio Fiscal, Programa, Nombre del material o producido por, también lo puede hacer directamente con las variables que le da en automático el sistema.</a:t>
            </a:r>
          </a:p>
        </p:txBody>
      </p:sp>
    </p:spTree>
    <p:extLst>
      <p:ext uri="{BB962C8B-B14F-4D97-AF65-F5344CB8AC3E}">
        <p14:creationId xmlns:p14="http://schemas.microsoft.com/office/powerpoint/2010/main" val="2883735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8650" y="2941431"/>
            <a:ext cx="10499434" cy="2040471"/>
          </a:xfrm>
          <a:prstGeom prst="rect">
            <a:avLst/>
          </a:prstGeom>
        </p:spPr>
      </p:pic>
      <p:sp>
        <p:nvSpPr>
          <p:cNvPr id="5" name="Rectángulo 4"/>
          <p:cNvSpPr/>
          <p:nvPr/>
        </p:nvSpPr>
        <p:spPr>
          <a:xfrm>
            <a:off x="978650" y="1362643"/>
            <a:ext cx="10578662" cy="369332"/>
          </a:xfrm>
          <a:prstGeom prst="rect">
            <a:avLst/>
          </a:prstGeom>
        </p:spPr>
        <p:txBody>
          <a:bodyPr wrap="square">
            <a:spAutoFit/>
          </a:bodyPr>
          <a:lstStyle/>
          <a:p>
            <a:pPr algn="just"/>
            <a:r>
              <a:rPr lang="es-MX" dirty="0" smtClean="0"/>
              <a:t>Dar clic en </a:t>
            </a:r>
            <a:r>
              <a:rPr lang="es-MX" u="sng" dirty="0" smtClean="0"/>
              <a:t>Buscar</a:t>
            </a:r>
            <a:r>
              <a:rPr lang="es-MX" dirty="0" smtClean="0"/>
              <a:t>  ya que haya seleccionado los criterios de búsqueda</a:t>
            </a:r>
            <a:r>
              <a:rPr lang="es-MX" u="sng" dirty="0" smtClean="0"/>
              <a:t>. </a:t>
            </a:r>
            <a:endParaRPr lang="es-MX" u="sng" dirty="0"/>
          </a:p>
        </p:txBody>
      </p:sp>
    </p:spTree>
    <p:extLst>
      <p:ext uri="{BB962C8B-B14F-4D97-AF65-F5344CB8AC3E}">
        <p14:creationId xmlns:p14="http://schemas.microsoft.com/office/powerpoint/2010/main" val="16126552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53510" y="2755508"/>
            <a:ext cx="9803483" cy="3258109"/>
          </a:xfrm>
          <a:prstGeom prst="rect">
            <a:avLst/>
          </a:prstGeom>
        </p:spPr>
      </p:pic>
      <p:sp>
        <p:nvSpPr>
          <p:cNvPr id="5" name="Título 1"/>
          <p:cNvSpPr>
            <a:spLocks noGrp="1"/>
          </p:cNvSpPr>
          <p:nvPr>
            <p:ph type="title"/>
          </p:nvPr>
        </p:nvSpPr>
        <p:spPr>
          <a:xfrm>
            <a:off x="797451" y="1394372"/>
            <a:ext cx="10515600" cy="954690"/>
          </a:xfrm>
        </p:spPr>
        <p:txBody>
          <a:bodyPr>
            <a:normAutofit/>
          </a:bodyPr>
          <a:lstStyle/>
          <a:p>
            <a:r>
              <a:rPr lang="es-MX" sz="1800" dirty="0" smtClean="0">
                <a:latin typeface="+mn-lt"/>
              </a:rPr>
              <a:t>En esta pantalla se podrá monitorear la Asignación y Distribución de los Materiales de Difusión por Ejecutora. En la parte inferior derecha aparece el total de Material de Difusión asignado y distribuido.</a:t>
            </a:r>
            <a:endParaRPr lang="es-MX" sz="1800" dirty="0">
              <a:latin typeface="+mn-lt"/>
            </a:endParaRPr>
          </a:p>
        </p:txBody>
      </p:sp>
    </p:spTree>
    <p:extLst>
      <p:ext uri="{BB962C8B-B14F-4D97-AF65-F5344CB8AC3E}">
        <p14:creationId xmlns:p14="http://schemas.microsoft.com/office/powerpoint/2010/main" val="11938517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31695" y="2598997"/>
            <a:ext cx="10122408" cy="3338962"/>
          </a:xfrm>
          <a:prstGeom prst="rect">
            <a:avLst/>
          </a:prstGeom>
        </p:spPr>
      </p:pic>
      <p:sp>
        <p:nvSpPr>
          <p:cNvPr id="5" name="Rectángulo 4"/>
          <p:cNvSpPr/>
          <p:nvPr/>
        </p:nvSpPr>
        <p:spPr>
          <a:xfrm>
            <a:off x="1031695" y="1459472"/>
            <a:ext cx="10562103" cy="646331"/>
          </a:xfrm>
          <a:prstGeom prst="rect">
            <a:avLst/>
          </a:prstGeom>
        </p:spPr>
        <p:txBody>
          <a:bodyPr wrap="square">
            <a:spAutoFit/>
          </a:bodyPr>
          <a:lstStyle/>
          <a:p>
            <a:r>
              <a:rPr lang="es-MX" dirty="0" smtClean="0"/>
              <a:t>En el sub-módulo Monitorear los Materiales de Capacitación se </a:t>
            </a:r>
            <a:r>
              <a:rPr lang="es-MX" dirty="0"/>
              <a:t>selecciona </a:t>
            </a:r>
            <a:r>
              <a:rPr lang="es-MX" i="1" dirty="0" smtClean="0"/>
              <a:t>Materiales   </a:t>
            </a:r>
            <a:r>
              <a:rPr lang="es-MX" dirty="0"/>
              <a:t>y se da clic en </a:t>
            </a:r>
            <a:r>
              <a:rPr lang="es-MX" i="1" dirty="0" smtClean="0"/>
              <a:t>Monitoreo de Materiales  </a:t>
            </a:r>
            <a:r>
              <a:rPr lang="es-MX" dirty="0" smtClean="0"/>
              <a:t>y posteriormente dar clic en </a:t>
            </a:r>
            <a:r>
              <a:rPr lang="es-MX" i="1" dirty="0" smtClean="0"/>
              <a:t>Materiales de Capacitación</a:t>
            </a:r>
            <a:r>
              <a:rPr lang="es-MX" dirty="0" smtClean="0"/>
              <a:t>.</a:t>
            </a:r>
            <a:endParaRPr lang="es-MX" i="1" dirty="0"/>
          </a:p>
        </p:txBody>
      </p:sp>
    </p:spTree>
    <p:extLst>
      <p:ext uri="{BB962C8B-B14F-4D97-AF65-F5344CB8AC3E}">
        <p14:creationId xmlns:p14="http://schemas.microsoft.com/office/powerpoint/2010/main" val="6585709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62007" y="1375019"/>
            <a:ext cx="10731062" cy="923330"/>
          </a:xfrm>
          <a:prstGeom prst="rect">
            <a:avLst/>
          </a:prstGeom>
        </p:spPr>
        <p:txBody>
          <a:bodyPr wrap="square">
            <a:spAutoFit/>
          </a:bodyPr>
          <a:lstStyle/>
          <a:p>
            <a:pPr algn="just"/>
            <a:r>
              <a:rPr lang="es-MX" dirty="0" smtClean="0"/>
              <a:t>En esta pantalla  se pueden consultar los materiales de difusión para ello </a:t>
            </a:r>
            <a:r>
              <a:rPr lang="es-MX" dirty="0"/>
              <a:t> </a:t>
            </a:r>
            <a:r>
              <a:rPr lang="es-MX" dirty="0" smtClean="0"/>
              <a:t>si desea si puede filtrar la información por Ejercicio Fiscal, Programa, Nombre del material o producido por, también lo puede hacer directamente con las variables que le da en automático el sistema.</a:t>
            </a:r>
          </a:p>
        </p:txBody>
      </p:sp>
      <p:pic>
        <p:nvPicPr>
          <p:cNvPr id="5" name="Imagen 4"/>
          <p:cNvPicPr>
            <a:picLocks noChangeAspect="1"/>
          </p:cNvPicPr>
          <p:nvPr/>
        </p:nvPicPr>
        <p:blipFill>
          <a:blip r:embed="rId2"/>
          <a:stretch>
            <a:fillRect/>
          </a:stretch>
        </p:blipFill>
        <p:spPr>
          <a:xfrm>
            <a:off x="1535641" y="3273294"/>
            <a:ext cx="8836952" cy="1677902"/>
          </a:xfrm>
          <a:prstGeom prst="rect">
            <a:avLst/>
          </a:prstGeom>
        </p:spPr>
      </p:pic>
    </p:spTree>
    <p:extLst>
      <p:ext uri="{BB962C8B-B14F-4D97-AF65-F5344CB8AC3E}">
        <p14:creationId xmlns:p14="http://schemas.microsoft.com/office/powerpoint/2010/main" val="31494851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46521" y="1425705"/>
            <a:ext cx="10578662" cy="369332"/>
          </a:xfrm>
          <a:prstGeom prst="rect">
            <a:avLst/>
          </a:prstGeom>
        </p:spPr>
        <p:txBody>
          <a:bodyPr wrap="square">
            <a:spAutoFit/>
          </a:bodyPr>
          <a:lstStyle/>
          <a:p>
            <a:pPr algn="just"/>
            <a:r>
              <a:rPr lang="es-MX" dirty="0" smtClean="0"/>
              <a:t>Dar clic en </a:t>
            </a:r>
            <a:r>
              <a:rPr lang="es-MX" u="sng" dirty="0" smtClean="0"/>
              <a:t>Buscar</a:t>
            </a:r>
            <a:r>
              <a:rPr lang="es-MX" dirty="0" smtClean="0"/>
              <a:t>  ya que haya seleccionado los criterios de búsqueda</a:t>
            </a:r>
            <a:r>
              <a:rPr lang="es-MX" u="sng" dirty="0" smtClean="0"/>
              <a:t>. </a:t>
            </a:r>
            <a:endParaRPr lang="es-MX" u="sng" dirty="0"/>
          </a:p>
        </p:txBody>
      </p:sp>
      <p:pic>
        <p:nvPicPr>
          <p:cNvPr id="5" name="Imagen 4"/>
          <p:cNvPicPr>
            <a:picLocks noChangeAspect="1"/>
          </p:cNvPicPr>
          <p:nvPr/>
        </p:nvPicPr>
        <p:blipFill>
          <a:blip r:embed="rId2"/>
          <a:stretch>
            <a:fillRect/>
          </a:stretch>
        </p:blipFill>
        <p:spPr>
          <a:xfrm>
            <a:off x="946521" y="2824491"/>
            <a:ext cx="10610791" cy="2017712"/>
          </a:xfrm>
          <a:prstGeom prst="rect">
            <a:avLst/>
          </a:prstGeom>
        </p:spPr>
      </p:pic>
    </p:spTree>
    <p:extLst>
      <p:ext uri="{BB962C8B-B14F-4D97-AF65-F5344CB8AC3E}">
        <p14:creationId xmlns:p14="http://schemas.microsoft.com/office/powerpoint/2010/main" val="12190229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33934" y="1347075"/>
            <a:ext cx="10515600" cy="674688"/>
          </a:xfrm>
        </p:spPr>
        <p:txBody>
          <a:bodyPr>
            <a:normAutofit fontScale="90000"/>
          </a:bodyPr>
          <a:lstStyle/>
          <a:p>
            <a:r>
              <a:rPr lang="es-MX" sz="2000" dirty="0" smtClean="0">
                <a:latin typeface="+mn-lt"/>
              </a:rPr>
              <a:t>En esta pantalla se podrá monitorear la Asignación y Distribución de los Materiales de Capacitación por Ejecutora. En la parte inferior derecha aparece el total de Material de Capacitación asignado y distribuido.</a:t>
            </a:r>
            <a:endParaRPr lang="es-MX" sz="2000" dirty="0">
              <a:latin typeface="+mn-lt"/>
            </a:endParaRPr>
          </a:p>
        </p:txBody>
      </p:sp>
      <p:pic>
        <p:nvPicPr>
          <p:cNvPr id="5" name="Imagen 4"/>
          <p:cNvPicPr>
            <a:picLocks noChangeAspect="1"/>
          </p:cNvPicPr>
          <p:nvPr/>
        </p:nvPicPr>
        <p:blipFill>
          <a:blip r:embed="rId2"/>
          <a:stretch>
            <a:fillRect/>
          </a:stretch>
        </p:blipFill>
        <p:spPr>
          <a:xfrm>
            <a:off x="743608" y="2288066"/>
            <a:ext cx="10515600" cy="3463315"/>
          </a:xfrm>
          <a:prstGeom prst="rect">
            <a:avLst/>
          </a:prstGeom>
        </p:spPr>
      </p:pic>
    </p:spTree>
    <p:extLst>
      <p:ext uri="{BB962C8B-B14F-4D97-AF65-F5344CB8AC3E}">
        <p14:creationId xmlns:p14="http://schemas.microsoft.com/office/powerpoint/2010/main" val="2431533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871637" y="2177610"/>
            <a:ext cx="5781418" cy="120527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Cédulas de Vigilancia e Informes Anuales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7" name="CuadroTexto 6"/>
          <p:cNvSpPr txBox="1"/>
          <p:nvPr/>
        </p:nvSpPr>
        <p:spPr>
          <a:xfrm>
            <a:off x="872865" y="3321479"/>
            <a:ext cx="10480933" cy="923330"/>
          </a:xfrm>
          <a:prstGeom prst="rect">
            <a:avLst/>
          </a:prstGeom>
          <a:noFill/>
        </p:spPr>
        <p:txBody>
          <a:bodyPr wrap="square" rtlCol="0">
            <a:spAutoFit/>
          </a:bodyPr>
          <a:lstStyle/>
          <a:p>
            <a:r>
              <a:rPr lang="es-MX" dirty="0" smtClean="0"/>
              <a:t>Para iniciar con el registro de las preguntas de las Cédulas de Vigilancia e Informes Anuales, dar clic en el menú </a:t>
            </a:r>
            <a:r>
              <a:rPr lang="es-MX" i="1" dirty="0" smtClean="0"/>
              <a:t>Cédulas de Vigilancia e Informes Anuales </a:t>
            </a:r>
            <a:r>
              <a:rPr lang="es-MX" dirty="0" smtClean="0"/>
              <a:t>y posteriormente dar clic en </a:t>
            </a:r>
            <a:r>
              <a:rPr lang="es-MX" b="1" dirty="0" smtClean="0"/>
              <a:t>Registrar Preguntas y tipos de respuesta.</a:t>
            </a:r>
            <a:endParaRPr lang="es-MX" dirty="0" smtClean="0"/>
          </a:p>
        </p:txBody>
      </p:sp>
      <p:sp>
        <p:nvSpPr>
          <p:cNvPr id="8" name="Marcador de contenido 2"/>
          <p:cNvSpPr txBox="1">
            <a:spLocks/>
          </p:cNvSpPr>
          <p:nvPr/>
        </p:nvSpPr>
        <p:spPr>
          <a:xfrm>
            <a:off x="871637" y="2531544"/>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Capturar las preguntas correspondientes al Programa en las Cédulas Vigilancia y capturar las preguntas del Informe Anual para que las Ejecutoras puedan capturar dichos instrumentos. </a:t>
            </a:r>
            <a:endParaRPr lang="es-MX" sz="1800" dirty="0"/>
          </a:p>
        </p:txBody>
      </p:sp>
      <p:pic>
        <p:nvPicPr>
          <p:cNvPr id="9" name="Imagen 8"/>
          <p:cNvPicPr>
            <a:picLocks noChangeAspect="1"/>
          </p:cNvPicPr>
          <p:nvPr/>
        </p:nvPicPr>
        <p:blipFill rotWithShape="1">
          <a:blip r:embed="rId4"/>
          <a:srcRect t="6433" r="1903" b="50683"/>
          <a:stretch/>
        </p:blipFill>
        <p:spPr>
          <a:xfrm>
            <a:off x="1814153" y="4265193"/>
            <a:ext cx="8028328" cy="2193558"/>
          </a:xfrm>
          <a:prstGeom prst="rect">
            <a:avLst/>
          </a:prstGeom>
        </p:spPr>
      </p:pic>
      <p:sp>
        <p:nvSpPr>
          <p:cNvPr id="12" name="Título 1"/>
          <p:cNvSpPr txBox="1">
            <a:spLocks/>
          </p:cNvSpPr>
          <p:nvPr/>
        </p:nvSpPr>
        <p:spPr>
          <a:xfrm>
            <a:off x="6763406" y="654509"/>
            <a:ext cx="5219391" cy="1865126"/>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 CAPTURA DE PREGUNTAS DE CÉDULAS DE  VIGILANCIA E INFORME ANUAL</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13" name="Rectángulo redondeado 12"/>
          <p:cNvSpPr/>
          <p:nvPr/>
        </p:nvSpPr>
        <p:spPr>
          <a:xfrm>
            <a:off x="6337739" y="5102063"/>
            <a:ext cx="1671144" cy="62082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837911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1" t="7178" r="1683" b="37196"/>
          <a:stretch/>
        </p:blipFill>
        <p:spPr>
          <a:xfrm>
            <a:off x="2209800" y="2412999"/>
            <a:ext cx="7200900" cy="2546327"/>
          </a:xfrm>
          <a:prstGeom prst="rect">
            <a:avLst/>
          </a:prstGeom>
        </p:spPr>
      </p:pic>
      <p:sp>
        <p:nvSpPr>
          <p:cNvPr id="5" name="Marcador de contenido 2"/>
          <p:cNvSpPr txBox="1">
            <a:spLocks/>
          </p:cNvSpPr>
          <p:nvPr/>
        </p:nvSpPr>
        <p:spPr>
          <a:xfrm>
            <a:off x="977898" y="14208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selecciona</a:t>
            </a:r>
            <a:r>
              <a:rPr lang="es-MX" sz="1800" dirty="0"/>
              <a:t> </a:t>
            </a:r>
            <a:r>
              <a:rPr lang="es-MX" sz="1800" dirty="0" smtClean="0"/>
              <a:t>el tipo de cédula (Cédula de Vigilancia), clasificación de la cédula (apoyo, obra, servicio y mixta) dar  clic en </a:t>
            </a:r>
            <a:r>
              <a:rPr lang="es-MX" sz="1800" u="sng" dirty="0" smtClean="0"/>
              <a:t>Adicionar preguntas </a:t>
            </a:r>
            <a:r>
              <a:rPr lang="es-MX" sz="1800" dirty="0" smtClean="0"/>
              <a:t>para iniciar con la captura de las mismas.</a:t>
            </a:r>
            <a:endParaRPr lang="es-MX" sz="1800" u="sng" dirty="0"/>
          </a:p>
        </p:txBody>
      </p:sp>
      <p:sp>
        <p:nvSpPr>
          <p:cNvPr id="7" name="Rectángulo redondeado 6"/>
          <p:cNvSpPr/>
          <p:nvPr/>
        </p:nvSpPr>
        <p:spPr>
          <a:xfrm>
            <a:off x="3673367" y="3935414"/>
            <a:ext cx="945930" cy="3055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664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2"/>
          <p:cNvSpPr txBox="1">
            <a:spLocks/>
          </p:cNvSpPr>
          <p:nvPr/>
        </p:nvSpPr>
        <p:spPr>
          <a:xfrm>
            <a:off x="838199" y="1148493"/>
            <a:ext cx="10515600" cy="385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Una vez  activada la pantalla se da clic en </a:t>
            </a:r>
            <a:r>
              <a:rPr lang="es-MX" sz="1800" u="sng" dirty="0" smtClean="0"/>
              <a:t>Seleccionar archivo</a:t>
            </a:r>
            <a:r>
              <a:rPr lang="es-MX" sz="1800" dirty="0" smtClean="0">
                <a:effectLst>
                  <a:outerShdw blurRad="38100" dist="38100" dir="2700000" algn="tl">
                    <a:srgbClr val="000000">
                      <a:alpha val="43137"/>
                    </a:srgbClr>
                  </a:outerShdw>
                </a:effectLst>
              </a:rPr>
              <a:t>.</a:t>
            </a:r>
            <a:endParaRPr lang="es-MX" sz="1800" dirty="0">
              <a:effectLst>
                <a:outerShdw blurRad="38100" dist="38100" dir="2700000" algn="tl">
                  <a:srgbClr val="000000">
                    <a:alpha val="43137"/>
                  </a:srgbClr>
                </a:outerShdw>
              </a:effectLst>
            </a:endParaRPr>
          </a:p>
        </p:txBody>
      </p:sp>
      <p:pic>
        <p:nvPicPr>
          <p:cNvPr id="6" name="Imagen 5"/>
          <p:cNvPicPr>
            <a:picLocks noChangeAspect="1"/>
          </p:cNvPicPr>
          <p:nvPr/>
        </p:nvPicPr>
        <p:blipFill rotWithShape="1">
          <a:blip r:embed="rId2"/>
          <a:srcRect t="8450" r="176" b="27888"/>
          <a:stretch/>
        </p:blipFill>
        <p:spPr>
          <a:xfrm>
            <a:off x="1176337" y="1618952"/>
            <a:ext cx="9575398" cy="3816648"/>
          </a:xfrm>
          <a:prstGeom prst="rect">
            <a:avLst/>
          </a:prstGeom>
        </p:spPr>
      </p:pic>
      <p:sp>
        <p:nvSpPr>
          <p:cNvPr id="5" name="Rectángulo redondeado 4"/>
          <p:cNvSpPr/>
          <p:nvPr/>
        </p:nvSpPr>
        <p:spPr>
          <a:xfrm>
            <a:off x="4937792" y="3463668"/>
            <a:ext cx="1289588" cy="2412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6371575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21562" t="34667" r="23437" b="31834"/>
          <a:stretch/>
        </p:blipFill>
        <p:spPr>
          <a:xfrm>
            <a:off x="2581604" y="2560145"/>
            <a:ext cx="6705600" cy="2552700"/>
          </a:xfrm>
          <a:prstGeom prst="rect">
            <a:avLst/>
          </a:prstGeom>
        </p:spPr>
      </p:pic>
      <p:sp>
        <p:nvSpPr>
          <p:cNvPr id="5" name="Marcador de contenido 2"/>
          <p:cNvSpPr txBox="1">
            <a:spLocks/>
          </p:cNvSpPr>
          <p:nvPr/>
        </p:nvSpPr>
        <p:spPr>
          <a:xfrm>
            <a:off x="977898" y="1420876"/>
            <a:ext cx="10515600" cy="1007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“Adicionar Pregunta” se captura la pregunta que integrará la cédula de vigilancia, dar clic en </a:t>
            </a:r>
            <a:r>
              <a:rPr lang="es-MX" sz="1800" b="1" dirty="0" smtClean="0"/>
              <a:t>Guardar pregunta </a:t>
            </a:r>
            <a:r>
              <a:rPr lang="es-MX" sz="1800" dirty="0" smtClean="0"/>
              <a:t>para que quede registrada. Seleccione la opción de respuesta que corresponda y el rango de valor. </a:t>
            </a:r>
            <a:endParaRPr lang="es-MX" sz="1800" u="sng" dirty="0"/>
          </a:p>
        </p:txBody>
      </p:sp>
      <p:sp>
        <p:nvSpPr>
          <p:cNvPr id="6" name="Rectángulo redondeado 5"/>
          <p:cNvSpPr/>
          <p:nvPr/>
        </p:nvSpPr>
        <p:spPr>
          <a:xfrm flipH="1">
            <a:off x="4800599" y="4231037"/>
            <a:ext cx="1287583" cy="302863"/>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4800598" y="4231037"/>
            <a:ext cx="1287583" cy="59233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041619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838198" y="11414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clic en </a:t>
            </a:r>
            <a:r>
              <a:rPr lang="es-MX" sz="1800" u="sng" dirty="0" smtClean="0"/>
              <a:t>Finalizar</a:t>
            </a:r>
            <a:r>
              <a:rPr lang="es-MX" sz="1800" dirty="0" smtClean="0"/>
              <a:t> cuando se hayan capturado todas las preguntas que integrarán las cédulas de vigilancia.</a:t>
            </a:r>
            <a:endParaRPr lang="es-MX" sz="1800" u="sng" dirty="0"/>
          </a:p>
        </p:txBody>
      </p:sp>
      <p:pic>
        <p:nvPicPr>
          <p:cNvPr id="5" name="Imagen 4"/>
          <p:cNvPicPr>
            <a:picLocks noChangeAspect="1"/>
          </p:cNvPicPr>
          <p:nvPr/>
        </p:nvPicPr>
        <p:blipFill rotWithShape="1">
          <a:blip r:embed="rId4"/>
          <a:srcRect t="7625" r="1192" b="28924"/>
          <a:stretch/>
        </p:blipFill>
        <p:spPr>
          <a:xfrm>
            <a:off x="2139441" y="2463799"/>
            <a:ext cx="7372859" cy="2959101"/>
          </a:xfrm>
          <a:prstGeom prst="rect">
            <a:avLst/>
          </a:prstGeom>
        </p:spPr>
      </p:pic>
      <p:sp>
        <p:nvSpPr>
          <p:cNvPr id="6" name="Rectángulo redondeado 5"/>
          <p:cNvSpPr/>
          <p:nvPr/>
        </p:nvSpPr>
        <p:spPr>
          <a:xfrm flipH="1">
            <a:off x="8877299" y="3405537"/>
            <a:ext cx="635001" cy="302863"/>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8868509" y="3389835"/>
            <a:ext cx="643792" cy="31856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66704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77898" y="14208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Esta pantalla tiene la funcionalidad de registrar las preguntas que integrarán el Informe Anual primeramente se selecciona  el tipo de cédula (Informe Anual), dar  clic en </a:t>
            </a:r>
            <a:r>
              <a:rPr lang="es-MX" sz="1800" u="sng" dirty="0" smtClean="0"/>
              <a:t>Adicionar preguntas </a:t>
            </a:r>
            <a:r>
              <a:rPr lang="es-MX" sz="1800" dirty="0" smtClean="0"/>
              <a:t>para iniciar con la captura de las mismas.</a:t>
            </a:r>
            <a:endParaRPr lang="es-MX" sz="1800" u="sng" dirty="0"/>
          </a:p>
        </p:txBody>
      </p:sp>
      <p:pic>
        <p:nvPicPr>
          <p:cNvPr id="5" name="Imagen 4"/>
          <p:cNvPicPr>
            <a:picLocks noChangeAspect="1"/>
          </p:cNvPicPr>
          <p:nvPr/>
        </p:nvPicPr>
        <p:blipFill rotWithShape="1">
          <a:blip r:embed="rId4"/>
          <a:srcRect t="6926" r="898" b="38654"/>
          <a:stretch/>
        </p:blipFill>
        <p:spPr>
          <a:xfrm>
            <a:off x="1930400" y="2933700"/>
            <a:ext cx="8288910" cy="2844800"/>
          </a:xfrm>
          <a:prstGeom prst="rect">
            <a:avLst/>
          </a:prstGeom>
        </p:spPr>
      </p:pic>
      <p:sp>
        <p:nvSpPr>
          <p:cNvPr id="7" name="Rectángulo redondeado 6"/>
          <p:cNvSpPr/>
          <p:nvPr/>
        </p:nvSpPr>
        <p:spPr>
          <a:xfrm>
            <a:off x="3429406" y="4635311"/>
            <a:ext cx="1221422" cy="34659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94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77898" y="14208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“Adicionar Pregunta” se captura la pregunta que integrará el Informe Anual, dar clic en </a:t>
            </a:r>
            <a:r>
              <a:rPr lang="es-MX" sz="1800" u="sng" dirty="0"/>
              <a:t>G</a:t>
            </a:r>
            <a:r>
              <a:rPr lang="es-MX" sz="1800" u="sng" dirty="0" smtClean="0"/>
              <a:t>uardar pregunta</a:t>
            </a:r>
            <a:r>
              <a:rPr lang="es-MX" sz="1800" dirty="0" smtClean="0"/>
              <a:t> para que quede registrada.</a:t>
            </a:r>
            <a:endParaRPr lang="es-MX" sz="1800" u="sng" dirty="0"/>
          </a:p>
        </p:txBody>
      </p:sp>
      <p:pic>
        <p:nvPicPr>
          <p:cNvPr id="5" name="Imagen 4"/>
          <p:cNvPicPr>
            <a:picLocks noChangeAspect="1"/>
          </p:cNvPicPr>
          <p:nvPr/>
        </p:nvPicPr>
        <p:blipFill rotWithShape="1">
          <a:blip r:embed="rId4"/>
          <a:srcRect l="21563" t="34667" r="23021" b="32167"/>
          <a:stretch/>
        </p:blipFill>
        <p:spPr>
          <a:xfrm>
            <a:off x="2857498" y="2691468"/>
            <a:ext cx="6756400" cy="2527300"/>
          </a:xfrm>
          <a:prstGeom prst="rect">
            <a:avLst/>
          </a:prstGeom>
        </p:spPr>
      </p:pic>
      <p:sp>
        <p:nvSpPr>
          <p:cNvPr id="7" name="Rectángulo redondeado 6"/>
          <p:cNvSpPr/>
          <p:nvPr/>
        </p:nvSpPr>
        <p:spPr>
          <a:xfrm>
            <a:off x="5014276" y="4651077"/>
            <a:ext cx="1221422" cy="34659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3871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838198" y="13109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un clic en </a:t>
            </a:r>
            <a:r>
              <a:rPr lang="es-MX" sz="1800" u="sng" dirty="0" smtClean="0"/>
              <a:t>Finalizar</a:t>
            </a:r>
            <a:r>
              <a:rPr lang="es-MX" sz="1800" dirty="0" smtClean="0"/>
              <a:t> cuando se hayan capturado todas las preguntas que integrarán el Informe Anual.</a:t>
            </a:r>
            <a:endParaRPr lang="es-MX" sz="1800" u="sng" dirty="0"/>
          </a:p>
        </p:txBody>
      </p:sp>
      <p:pic>
        <p:nvPicPr>
          <p:cNvPr id="6" name="Imagen 5"/>
          <p:cNvPicPr>
            <a:picLocks noChangeAspect="1"/>
          </p:cNvPicPr>
          <p:nvPr/>
        </p:nvPicPr>
        <p:blipFill rotWithShape="1">
          <a:blip r:embed="rId4"/>
          <a:srcRect t="7500" r="1146" b="31500"/>
          <a:stretch/>
        </p:blipFill>
        <p:spPr>
          <a:xfrm>
            <a:off x="1244600" y="2132668"/>
            <a:ext cx="9286198" cy="3581400"/>
          </a:xfrm>
          <a:prstGeom prst="rect">
            <a:avLst/>
          </a:prstGeom>
        </p:spPr>
      </p:pic>
      <p:sp>
        <p:nvSpPr>
          <p:cNvPr id="8" name="Rectángulo redondeado 7"/>
          <p:cNvSpPr/>
          <p:nvPr/>
        </p:nvSpPr>
        <p:spPr>
          <a:xfrm>
            <a:off x="9680868" y="3358305"/>
            <a:ext cx="724373" cy="31506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055489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p:nvSpPr>
        <p:spPr>
          <a:xfrm>
            <a:off x="6175585" y="912876"/>
            <a:ext cx="5516351"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700" b="1" dirty="0">
                <a:solidFill>
                  <a:srgbClr val="C00000"/>
                </a:solidFill>
                <a:effectLst>
                  <a:outerShdw blurRad="38100" dist="38100" dir="2700000" algn="tl">
                    <a:srgbClr val="000000">
                      <a:alpha val="43137"/>
                    </a:srgbClr>
                  </a:outerShdw>
                </a:effectLst>
                <a:latin typeface="+mn-lt"/>
                <a:ea typeface="+mn-ea"/>
                <a:cs typeface="+mn-cs"/>
              </a:rPr>
              <a:t>PROCESO: CONSULTA DE CÉDULAS DE VIGILANCIA E INFORMES ANUALES CAPTURADOS  </a:t>
            </a:r>
          </a:p>
        </p:txBody>
      </p:sp>
      <p:pic>
        <p:nvPicPr>
          <p:cNvPr id="7" name="Imagen 6"/>
          <p:cNvPicPr>
            <a:picLocks noChangeAspect="1"/>
          </p:cNvPicPr>
          <p:nvPr/>
        </p:nvPicPr>
        <p:blipFill rotWithShape="1">
          <a:blip r:embed="rId4"/>
          <a:srcRect l="817" t="6535" r="1307" b="49804"/>
          <a:stretch/>
        </p:blipFill>
        <p:spPr>
          <a:xfrm>
            <a:off x="2202794" y="3926052"/>
            <a:ext cx="7607300" cy="2120900"/>
          </a:xfrm>
          <a:prstGeom prst="rect">
            <a:avLst/>
          </a:prstGeom>
        </p:spPr>
      </p:pic>
      <p:sp>
        <p:nvSpPr>
          <p:cNvPr id="8" name="CuadroTexto 7"/>
          <p:cNvSpPr txBox="1"/>
          <p:nvPr/>
        </p:nvSpPr>
        <p:spPr>
          <a:xfrm>
            <a:off x="1120791" y="3587498"/>
            <a:ext cx="10480933" cy="384721"/>
          </a:xfrm>
          <a:prstGeom prst="rect">
            <a:avLst/>
          </a:prstGeom>
          <a:noFill/>
        </p:spPr>
        <p:txBody>
          <a:bodyPr wrap="square" rtlCol="0">
            <a:spAutoFit/>
          </a:bodyPr>
          <a:lstStyle/>
          <a:p>
            <a:r>
              <a:rPr lang="es-MX" sz="1900" b="1" dirty="0" smtClean="0"/>
              <a:t>.</a:t>
            </a:r>
            <a:endParaRPr lang="es-MX" sz="1900" dirty="0" smtClean="0"/>
          </a:p>
        </p:txBody>
      </p:sp>
      <p:sp>
        <p:nvSpPr>
          <p:cNvPr id="10" name="Rectángulo 9"/>
          <p:cNvSpPr/>
          <p:nvPr/>
        </p:nvSpPr>
        <p:spPr>
          <a:xfrm>
            <a:off x="1060836" y="1898668"/>
            <a:ext cx="10600841" cy="646331"/>
          </a:xfrm>
          <a:prstGeom prst="rect">
            <a:avLst/>
          </a:prstGeom>
        </p:spPr>
        <p:txBody>
          <a:bodyPr wrap="square">
            <a:spAutoFit/>
          </a:bodyPr>
          <a:lstStyle/>
          <a:p>
            <a:r>
              <a:rPr lang="es-MX" b="1" dirty="0" smtClean="0"/>
              <a:t>Funcionalidad</a:t>
            </a:r>
            <a:r>
              <a:rPr lang="es-MX" dirty="0" smtClean="0"/>
              <a:t>: En este sub-módulo se consultan  las Cédulas de Vigilancia e Informe Anual que fueron capturados en el sistema.  </a:t>
            </a:r>
          </a:p>
        </p:txBody>
      </p:sp>
      <p:sp>
        <p:nvSpPr>
          <p:cNvPr id="11" name="Rectángulo 10"/>
          <p:cNvSpPr/>
          <p:nvPr/>
        </p:nvSpPr>
        <p:spPr>
          <a:xfrm>
            <a:off x="1039621" y="2863449"/>
            <a:ext cx="10562103" cy="646331"/>
          </a:xfrm>
          <a:prstGeom prst="rect">
            <a:avLst/>
          </a:prstGeom>
        </p:spPr>
        <p:txBody>
          <a:bodyPr wrap="square">
            <a:spAutoFit/>
          </a:bodyPr>
          <a:lstStyle/>
          <a:p>
            <a:r>
              <a:rPr lang="es-MX" dirty="0"/>
              <a:t>Para </a:t>
            </a:r>
            <a:r>
              <a:rPr lang="es-MX" dirty="0" smtClean="0"/>
              <a:t>la Consulta de las Cédulas de Vigilancia e Informe Anual  se </a:t>
            </a:r>
            <a:r>
              <a:rPr lang="es-MX" dirty="0"/>
              <a:t>selecciona </a:t>
            </a:r>
            <a:r>
              <a:rPr lang="es-MX" i="1" dirty="0" smtClean="0"/>
              <a:t>Cédulas de Vigilancia e Informe Anual </a:t>
            </a:r>
            <a:r>
              <a:rPr lang="es-MX" dirty="0" smtClean="0"/>
              <a:t>y </a:t>
            </a:r>
            <a:r>
              <a:rPr lang="es-MX" dirty="0"/>
              <a:t>se da clic en </a:t>
            </a:r>
            <a:r>
              <a:rPr lang="es-MX" i="1" dirty="0" smtClean="0"/>
              <a:t>Consultar Cédulas de Vigilancia e Informes Anuales.</a:t>
            </a:r>
            <a:endParaRPr lang="es-MX" i="1" dirty="0"/>
          </a:p>
        </p:txBody>
      </p:sp>
      <p:sp>
        <p:nvSpPr>
          <p:cNvPr id="12" name="Rectángulo redondeado 11"/>
          <p:cNvSpPr/>
          <p:nvPr/>
        </p:nvSpPr>
        <p:spPr>
          <a:xfrm>
            <a:off x="6417406" y="5203089"/>
            <a:ext cx="1039684" cy="5145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866360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4"/>
          <a:srcRect l="565" t="6321" r="1664" b="37020"/>
          <a:stretch/>
        </p:blipFill>
        <p:spPr>
          <a:xfrm>
            <a:off x="1614360" y="2697000"/>
            <a:ext cx="8801100" cy="3187700"/>
          </a:xfrm>
          <a:prstGeom prst="rect">
            <a:avLst/>
          </a:prstGeom>
        </p:spPr>
      </p:pic>
      <p:sp>
        <p:nvSpPr>
          <p:cNvPr id="7" name="Marcador de contenido 2"/>
          <p:cNvSpPr txBox="1">
            <a:spLocks/>
          </p:cNvSpPr>
          <p:nvPr/>
        </p:nvSpPr>
        <p:spPr>
          <a:xfrm>
            <a:off x="1047192" y="142364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“Consultar Instancias” se consultan las cédulas de vigilancia e informe anual que fueron capturados. </a:t>
            </a:r>
            <a:endParaRPr lang="es-MX" sz="1800" u="sng" dirty="0"/>
          </a:p>
        </p:txBody>
      </p:sp>
    </p:spTree>
    <p:extLst>
      <p:ext uri="{BB962C8B-B14F-4D97-AF65-F5344CB8AC3E}">
        <p14:creationId xmlns:p14="http://schemas.microsoft.com/office/powerpoint/2010/main" val="23512008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1" t="7226" r="1366" b="47688"/>
          <a:stretch/>
        </p:blipFill>
        <p:spPr>
          <a:xfrm>
            <a:off x="2336291" y="4097568"/>
            <a:ext cx="6934709" cy="1981200"/>
          </a:xfrm>
          <a:prstGeom prst="rect">
            <a:avLst/>
          </a:prstGeom>
        </p:spPr>
      </p:pic>
      <p:sp>
        <p:nvSpPr>
          <p:cNvPr id="5" name="Título 1"/>
          <p:cNvSpPr txBox="1">
            <a:spLocks/>
          </p:cNvSpPr>
          <p:nvPr/>
        </p:nvSpPr>
        <p:spPr>
          <a:xfrm>
            <a:off x="5079458" y="492121"/>
            <a:ext cx="5936203" cy="592526"/>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10800" b="1" dirty="0">
                <a:solidFill>
                  <a:srgbClr val="C00000"/>
                </a:solidFill>
                <a:effectLst>
                  <a:outerShdw blurRad="38100" dist="38100" dir="2700000" algn="tl">
                    <a:srgbClr val="000000">
                      <a:alpha val="43137"/>
                    </a:srgbClr>
                  </a:outerShdw>
                </a:effectLst>
                <a:latin typeface="+mn-lt"/>
                <a:ea typeface="+mn-ea"/>
                <a:cs typeface="+mn-cs"/>
              </a:rPr>
              <a:t>: DESCARGAR LAS RESPUESTAS DE LAS CÉDULAS DE VIGILANCIA E INFORME ANUAL</a:t>
            </a:r>
          </a:p>
        </p:txBody>
      </p:sp>
      <p:sp>
        <p:nvSpPr>
          <p:cNvPr id="6" name="CuadroTexto 5"/>
          <p:cNvSpPr txBox="1"/>
          <p:nvPr/>
        </p:nvSpPr>
        <p:spPr>
          <a:xfrm>
            <a:off x="1091096" y="2613505"/>
            <a:ext cx="9924566" cy="923330"/>
          </a:xfrm>
          <a:prstGeom prst="rect">
            <a:avLst/>
          </a:prstGeom>
          <a:noFill/>
        </p:spPr>
        <p:txBody>
          <a:bodyPr wrap="square" rtlCol="0">
            <a:spAutoFit/>
          </a:bodyPr>
          <a:lstStyle/>
          <a:p>
            <a:r>
              <a:rPr lang="es-MX" dirty="0" smtClean="0"/>
              <a:t>Para iniciar con la descarga  de las respuestas  de la cédulas de vigilancia e informe anual  capturadas, dar clic en el menú </a:t>
            </a:r>
            <a:r>
              <a:rPr lang="es-MX" i="1" dirty="0" smtClean="0"/>
              <a:t>“ Cédulas de Vigilancia e Informes Anuales” </a:t>
            </a:r>
            <a:r>
              <a:rPr lang="es-MX" dirty="0" smtClean="0"/>
              <a:t>y posteriormente dar clic en </a:t>
            </a:r>
            <a:r>
              <a:rPr lang="es-MX" b="1" dirty="0" smtClean="0"/>
              <a:t>Descargar Respuestas.</a:t>
            </a:r>
            <a:endParaRPr lang="es-MX" dirty="0" smtClean="0"/>
          </a:p>
        </p:txBody>
      </p:sp>
      <p:sp>
        <p:nvSpPr>
          <p:cNvPr id="8" name="Rectángulo 7"/>
          <p:cNvSpPr/>
          <p:nvPr/>
        </p:nvSpPr>
        <p:spPr>
          <a:xfrm>
            <a:off x="1091095" y="1775774"/>
            <a:ext cx="10600841" cy="646331"/>
          </a:xfrm>
          <a:prstGeom prst="rect">
            <a:avLst/>
          </a:prstGeom>
        </p:spPr>
        <p:txBody>
          <a:bodyPr wrap="square">
            <a:spAutoFit/>
          </a:bodyPr>
          <a:lstStyle/>
          <a:p>
            <a:r>
              <a:rPr lang="es-MX" b="1" dirty="0" smtClean="0"/>
              <a:t>Funcionalidad</a:t>
            </a:r>
            <a:r>
              <a:rPr lang="es-MX" dirty="0" smtClean="0"/>
              <a:t>: En este sub-módulo se pueden descargar en Excel  las preguntas así como las respuestas capturadas de la Cédula de Vigilancia e Informe Anual por cada uno de los comités.  </a:t>
            </a:r>
          </a:p>
        </p:txBody>
      </p:sp>
      <p:sp>
        <p:nvSpPr>
          <p:cNvPr id="9" name="Rectángulo redondeado 8"/>
          <p:cNvSpPr/>
          <p:nvPr/>
        </p:nvSpPr>
        <p:spPr>
          <a:xfrm>
            <a:off x="6180923" y="5486868"/>
            <a:ext cx="976621" cy="39367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45245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Dar </a:t>
            </a:r>
            <a:r>
              <a:rPr lang="es-MX" sz="1800" dirty="0"/>
              <a:t>clic en el símbolo de Excel para que sean enviados los datos a una hoja de cálculo de </a:t>
            </a:r>
            <a:r>
              <a:rPr lang="es-MX" sz="1800" dirty="0" smtClean="0"/>
              <a:t>Excel, previa selección de Ejecutora, clasificación de tipo de Cédula (Cédula de Vigilancia o Informe Anual), Clasificación de la Cédula de Vigilancia (Apoyo, Obra, Servicios o Mixta)</a:t>
            </a:r>
            <a:endParaRPr lang="es-MX" sz="1800" u="sng" dirty="0"/>
          </a:p>
        </p:txBody>
      </p:sp>
      <p:pic>
        <p:nvPicPr>
          <p:cNvPr id="4" name="Imagen 3"/>
          <p:cNvPicPr>
            <a:picLocks noChangeAspect="1"/>
          </p:cNvPicPr>
          <p:nvPr/>
        </p:nvPicPr>
        <p:blipFill rotWithShape="1">
          <a:blip r:embed="rId4"/>
          <a:srcRect l="-6" t="7767" r="113" b="48862"/>
          <a:stretch/>
        </p:blipFill>
        <p:spPr>
          <a:xfrm>
            <a:off x="1072592" y="2126182"/>
            <a:ext cx="9743090" cy="3168869"/>
          </a:xfrm>
          <a:prstGeom prst="rect">
            <a:avLst/>
          </a:prstGeom>
        </p:spPr>
      </p:pic>
      <p:sp>
        <p:nvSpPr>
          <p:cNvPr id="8" name="Rectángulo redondeado 7"/>
          <p:cNvSpPr/>
          <p:nvPr/>
        </p:nvSpPr>
        <p:spPr>
          <a:xfrm>
            <a:off x="5458919" y="4120988"/>
            <a:ext cx="2029702" cy="117406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486701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35668"/>
          <a:stretch/>
        </p:blipFill>
        <p:spPr>
          <a:xfrm>
            <a:off x="1960179" y="2230822"/>
            <a:ext cx="7793078" cy="3760076"/>
          </a:xfrm>
          <a:prstGeom prst="rect">
            <a:avLst/>
          </a:prstGeom>
        </p:spPr>
      </p:pic>
      <p:sp>
        <p:nvSpPr>
          <p:cNvPr id="3" name="Marcador de contenido 2"/>
          <p:cNvSpPr txBox="1">
            <a:spLocks/>
          </p:cNvSpPr>
          <p:nvPr/>
        </p:nvSpPr>
        <p:spPr>
          <a:xfrm>
            <a:off x="1072592" y="1207854"/>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Dar </a:t>
            </a:r>
            <a:r>
              <a:rPr lang="es-MX" sz="1800" dirty="0"/>
              <a:t>clic </a:t>
            </a:r>
            <a:r>
              <a:rPr lang="es-MX" sz="1800" dirty="0" smtClean="0"/>
              <a:t>en </a:t>
            </a:r>
            <a:r>
              <a:rPr lang="es-MX" sz="1800" u="sng" dirty="0" smtClean="0"/>
              <a:t>Guardar</a:t>
            </a:r>
            <a:r>
              <a:rPr lang="es-MX" sz="1800" dirty="0" smtClean="0"/>
              <a:t> para iniciar con la descarga de la información. </a:t>
            </a:r>
            <a:endParaRPr lang="es-MX" sz="1800" u="sng" dirty="0"/>
          </a:p>
        </p:txBody>
      </p:sp>
      <p:sp>
        <p:nvSpPr>
          <p:cNvPr id="4" name="Rectángulo redondeado 3"/>
          <p:cNvSpPr/>
          <p:nvPr/>
        </p:nvSpPr>
        <p:spPr>
          <a:xfrm>
            <a:off x="6341788" y="5461058"/>
            <a:ext cx="910350" cy="37218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354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p:cNvPicPr>
            <a:picLocks noGrp="1" noChangeAspect="1"/>
          </p:cNvPicPr>
          <p:nvPr>
            <p:ph idx="1"/>
          </p:nvPr>
        </p:nvPicPr>
        <p:blipFill rotWithShape="1">
          <a:blip r:embed="rId2"/>
          <a:srcRect l="-1" t="7870" r="457" b="22546"/>
          <a:stretch/>
        </p:blipFill>
        <p:spPr>
          <a:xfrm>
            <a:off x="1993047" y="2251417"/>
            <a:ext cx="7156424" cy="3126576"/>
          </a:xfrm>
          <a:prstGeom prst="rect">
            <a:avLst/>
          </a:prstGeom>
        </p:spPr>
      </p:pic>
      <p:sp>
        <p:nvSpPr>
          <p:cNvPr id="5" name="Marcador de contenido 2"/>
          <p:cNvSpPr txBox="1">
            <a:spLocks/>
          </p:cNvSpPr>
          <p:nvPr/>
        </p:nvSpPr>
        <p:spPr>
          <a:xfrm>
            <a:off x="838199" y="11484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da clic en </a:t>
            </a:r>
            <a:r>
              <a:rPr lang="es-MX" sz="1800" u="sng" dirty="0" smtClean="0"/>
              <a:t>Seleccionar archivo</a:t>
            </a:r>
            <a:r>
              <a:rPr lang="es-MX" sz="1800" dirty="0">
                <a:effectLst>
                  <a:outerShdw blurRad="38100" dist="38100" dir="2700000" algn="tl">
                    <a:srgbClr val="000000">
                      <a:alpha val="43137"/>
                    </a:srgbClr>
                  </a:outerShdw>
                </a:effectLst>
              </a:rPr>
              <a:t> </a:t>
            </a:r>
            <a:r>
              <a:rPr lang="es-MX" sz="1800" dirty="0" smtClean="0"/>
              <a:t>aparece la siguiente pantalla, dar un clic en </a:t>
            </a:r>
            <a:r>
              <a:rPr lang="es-MX" sz="1800" u="sng" dirty="0" smtClean="0"/>
              <a:t>Seleccionar Archivo a Transferir.</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4654012" y="3637088"/>
            <a:ext cx="1834493" cy="3552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214840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082" b="5064"/>
          <a:stretch/>
        </p:blipFill>
        <p:spPr>
          <a:xfrm>
            <a:off x="2701157" y="1781505"/>
            <a:ext cx="6647793" cy="4330378"/>
          </a:xfrm>
          <a:prstGeom prst="rect">
            <a:avLst/>
          </a:prstGeom>
        </p:spPr>
      </p:pic>
      <p:sp>
        <p:nvSpPr>
          <p:cNvPr id="3" name="Marcador de contenido 2"/>
          <p:cNvSpPr txBox="1">
            <a:spLocks/>
          </p:cNvSpPr>
          <p:nvPr/>
        </p:nvSpPr>
        <p:spPr>
          <a:xfrm>
            <a:off x="1072592" y="1207854"/>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Dar </a:t>
            </a:r>
            <a:r>
              <a:rPr lang="es-MX" sz="1800" dirty="0"/>
              <a:t>clic </a:t>
            </a:r>
            <a:r>
              <a:rPr lang="es-MX" sz="1800" dirty="0" smtClean="0"/>
              <a:t>en </a:t>
            </a:r>
            <a:r>
              <a:rPr lang="es-MX" sz="1800" u="sng" dirty="0" smtClean="0"/>
              <a:t>Abrir</a:t>
            </a:r>
            <a:r>
              <a:rPr lang="es-MX" sz="1800" dirty="0" smtClean="0"/>
              <a:t> para continuar con la descarga de la información. </a:t>
            </a:r>
            <a:endParaRPr lang="es-MX" sz="1800" u="sng" dirty="0"/>
          </a:p>
        </p:txBody>
      </p:sp>
      <p:sp>
        <p:nvSpPr>
          <p:cNvPr id="4" name="Rectángulo redondeado 3"/>
          <p:cNvSpPr/>
          <p:nvPr/>
        </p:nvSpPr>
        <p:spPr>
          <a:xfrm>
            <a:off x="3819306" y="5003857"/>
            <a:ext cx="1935108" cy="38794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255781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5064"/>
          <a:stretch/>
        </p:blipFill>
        <p:spPr>
          <a:xfrm>
            <a:off x="3284483" y="2435772"/>
            <a:ext cx="5228895" cy="3723052"/>
          </a:xfrm>
          <a:prstGeom prst="rect">
            <a:avLst/>
          </a:prstGeom>
        </p:spPr>
      </p:pic>
      <p:sp>
        <p:nvSpPr>
          <p:cNvPr id="3"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En esta imagen se muestra como descarga la información en Excel.</a:t>
            </a:r>
            <a:endParaRPr lang="es-MX" sz="1800" u="sng" dirty="0"/>
          </a:p>
        </p:txBody>
      </p:sp>
    </p:spTree>
    <p:extLst>
      <p:ext uri="{BB962C8B-B14F-4D97-AF65-F5344CB8AC3E}">
        <p14:creationId xmlns:p14="http://schemas.microsoft.com/office/powerpoint/2010/main" val="18331729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txBox="1">
            <a:spLocks/>
          </p:cNvSpPr>
          <p:nvPr/>
        </p:nvSpPr>
        <p:spPr>
          <a:xfrm>
            <a:off x="694371" y="129633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Reportes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5" name="CuadroTexto 4"/>
          <p:cNvSpPr txBox="1"/>
          <p:nvPr/>
        </p:nvSpPr>
        <p:spPr>
          <a:xfrm>
            <a:off x="666679" y="3086615"/>
            <a:ext cx="10480933" cy="677108"/>
          </a:xfrm>
          <a:prstGeom prst="rect">
            <a:avLst/>
          </a:prstGeom>
          <a:noFill/>
        </p:spPr>
        <p:txBody>
          <a:bodyPr wrap="square" rtlCol="0">
            <a:spAutoFit/>
          </a:bodyPr>
          <a:lstStyle/>
          <a:p>
            <a:r>
              <a:rPr lang="es-MX" sz="1900" dirty="0" smtClean="0"/>
              <a:t>Para iniciar con la consulta de los reportes, dar clic en el menú </a:t>
            </a:r>
            <a:r>
              <a:rPr lang="es-MX" sz="1900" i="1" dirty="0" smtClean="0"/>
              <a:t>Reportes </a:t>
            </a:r>
            <a:r>
              <a:rPr lang="es-MX" sz="1900" dirty="0" smtClean="0"/>
              <a:t>y posteriormente dar clic en </a:t>
            </a:r>
            <a:r>
              <a:rPr lang="es-MX" sz="1900" b="1" dirty="0" smtClean="0"/>
              <a:t>Comités constituidos .</a:t>
            </a:r>
            <a:endParaRPr lang="es-MX" sz="1900" dirty="0" smtClean="0"/>
          </a:p>
        </p:txBody>
      </p:sp>
      <p:sp>
        <p:nvSpPr>
          <p:cNvPr id="6" name="Marcador de contenido 2"/>
          <p:cNvSpPr txBox="1">
            <a:spLocks/>
          </p:cNvSpPr>
          <p:nvPr/>
        </p:nvSpPr>
        <p:spPr>
          <a:xfrm>
            <a:off x="666679" y="2090096"/>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Obtener diferentes reportes para llevar a cabo un análisis de la información capturada por la Ejecutora. Los reportes son: Comités constituidos, Obras apoyos y servicios, Reuniones con Beneficiarios, Capacitaciones impartidas.  </a:t>
            </a:r>
            <a:endParaRPr lang="es-MX" sz="1800" dirty="0"/>
          </a:p>
        </p:txBody>
      </p:sp>
      <p:sp>
        <p:nvSpPr>
          <p:cNvPr id="7" name="Título 1"/>
          <p:cNvSpPr txBox="1">
            <a:spLocks/>
          </p:cNvSpPr>
          <p:nvPr/>
        </p:nvSpPr>
        <p:spPr>
          <a:xfrm>
            <a:off x="6718300" y="1040843"/>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REPORTES GENERADOS POR EL SICS </a:t>
            </a:r>
          </a:p>
        </p:txBody>
      </p:sp>
      <p:pic>
        <p:nvPicPr>
          <p:cNvPr id="8" name="Imagen 7"/>
          <p:cNvPicPr>
            <a:picLocks noChangeAspect="1"/>
          </p:cNvPicPr>
          <p:nvPr/>
        </p:nvPicPr>
        <p:blipFill rotWithShape="1">
          <a:blip r:embed="rId4"/>
          <a:srcRect t="7107" r="1871" b="47416"/>
          <a:stretch/>
        </p:blipFill>
        <p:spPr>
          <a:xfrm>
            <a:off x="2605994" y="4174508"/>
            <a:ext cx="6880893" cy="1993061"/>
          </a:xfrm>
          <a:prstGeom prst="rect">
            <a:avLst/>
          </a:prstGeom>
        </p:spPr>
      </p:pic>
      <p:sp>
        <p:nvSpPr>
          <p:cNvPr id="10" name="Rectángulo redondeado 9"/>
          <p:cNvSpPr/>
          <p:nvPr/>
        </p:nvSpPr>
        <p:spPr>
          <a:xfrm>
            <a:off x="7672054" y="5040125"/>
            <a:ext cx="1109340" cy="24132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13266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78000" y="2235631"/>
            <a:ext cx="1027858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a:t>
            </a:r>
            <a:r>
              <a:rPr lang="es-MX" sz="1900" dirty="0"/>
              <a:t>D</a:t>
            </a:r>
            <a:r>
              <a:rPr lang="es-MX" sz="1900" dirty="0" smtClean="0"/>
              <a:t>ar clic en </a:t>
            </a:r>
            <a:r>
              <a:rPr lang="es-MX" sz="1900" u="sng" dirty="0" smtClean="0"/>
              <a:t>Buscar</a:t>
            </a:r>
            <a:r>
              <a:rPr lang="es-MX" sz="1900" dirty="0" smtClean="0"/>
              <a:t> una vez que se seleccionó los filtros (Ejercicio Fiscal, Programa y Entidad Federativa para desplegar el reporte.</a:t>
            </a:r>
            <a:endParaRPr lang="es-MX" sz="1900" u="sng" dirty="0"/>
          </a:p>
        </p:txBody>
      </p:sp>
      <p:pic>
        <p:nvPicPr>
          <p:cNvPr id="5" name="Imagen 4"/>
          <p:cNvPicPr>
            <a:picLocks noChangeAspect="1"/>
          </p:cNvPicPr>
          <p:nvPr/>
        </p:nvPicPr>
        <p:blipFill rotWithShape="1">
          <a:blip r:embed="rId4"/>
          <a:srcRect t="7503" r="1146" b="41000"/>
          <a:stretch/>
        </p:blipFill>
        <p:spPr>
          <a:xfrm>
            <a:off x="978000" y="3203847"/>
            <a:ext cx="9458262" cy="3009900"/>
          </a:xfrm>
          <a:prstGeom prst="rect">
            <a:avLst/>
          </a:prstGeom>
        </p:spPr>
      </p:pic>
      <p:sp>
        <p:nvSpPr>
          <p:cNvPr id="7" name="Rectángulo redondeado 6"/>
          <p:cNvSpPr/>
          <p:nvPr/>
        </p:nvSpPr>
        <p:spPr>
          <a:xfrm>
            <a:off x="9687626" y="4708797"/>
            <a:ext cx="748636" cy="2603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978000" y="1251088"/>
            <a:ext cx="10278580" cy="646331"/>
          </a:xfrm>
          <a:prstGeom prst="rect">
            <a:avLst/>
          </a:prstGeom>
        </p:spPr>
        <p:txBody>
          <a:bodyPr wrap="square">
            <a:spAutoFit/>
          </a:bodyPr>
          <a:lstStyle/>
          <a:p>
            <a:r>
              <a:rPr lang="es-MX" b="1" dirty="0" smtClean="0"/>
              <a:t>Funcionalidad</a:t>
            </a:r>
            <a:r>
              <a:rPr lang="es-MX" dirty="0" smtClean="0"/>
              <a:t>: En este sub-módulo se puede mostrar un reporte  con los Comités que fueron capturados por las Ejecutoras..  </a:t>
            </a:r>
          </a:p>
        </p:txBody>
      </p:sp>
    </p:spTree>
    <p:extLst>
      <p:ext uri="{BB962C8B-B14F-4D97-AF65-F5344CB8AC3E}">
        <p14:creationId xmlns:p14="http://schemas.microsoft.com/office/powerpoint/2010/main" val="15979598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t="8048" r="1252" b="34438"/>
          <a:stretch/>
        </p:blipFill>
        <p:spPr>
          <a:xfrm>
            <a:off x="1644141" y="2552700"/>
            <a:ext cx="8477759" cy="3086100"/>
          </a:xfrm>
          <a:prstGeom prst="rect">
            <a:avLst/>
          </a:prstGeom>
        </p:spPr>
      </p:pic>
      <p:sp>
        <p:nvSpPr>
          <p:cNvPr id="5" name="Marcador de contenido 2"/>
          <p:cNvSpPr txBox="1">
            <a:spLocks/>
          </p:cNvSpPr>
          <p:nvPr/>
        </p:nvSpPr>
        <p:spPr>
          <a:xfrm>
            <a:off x="993764" y="1491630"/>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muestran los comités capturados por las Ejecutoras.</a:t>
            </a:r>
            <a:endParaRPr lang="es-MX" sz="1800" u="sng" dirty="0"/>
          </a:p>
        </p:txBody>
      </p:sp>
      <p:sp>
        <p:nvSpPr>
          <p:cNvPr id="6" name="Rectángulo redondeado 5"/>
          <p:cNvSpPr/>
          <p:nvPr/>
        </p:nvSpPr>
        <p:spPr>
          <a:xfrm>
            <a:off x="1587654" y="4579664"/>
            <a:ext cx="8534245" cy="7175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883027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984177" y="2299419"/>
            <a:ext cx="10480933" cy="369332"/>
          </a:xfrm>
          <a:prstGeom prst="rect">
            <a:avLst/>
          </a:prstGeom>
          <a:noFill/>
        </p:spPr>
        <p:txBody>
          <a:bodyPr wrap="square" rtlCol="0">
            <a:spAutoFit/>
          </a:bodyPr>
          <a:lstStyle/>
          <a:p>
            <a:r>
              <a:rPr lang="es-MX" dirty="0"/>
              <a:t>D</a:t>
            </a:r>
            <a:r>
              <a:rPr lang="es-MX" dirty="0" smtClean="0"/>
              <a:t>ar clic en </a:t>
            </a:r>
            <a:r>
              <a:rPr lang="es-MX" i="1" dirty="0" smtClean="0"/>
              <a:t>Reportes </a:t>
            </a:r>
            <a:r>
              <a:rPr lang="es-MX" dirty="0" smtClean="0"/>
              <a:t>y posteriormente dar clic en </a:t>
            </a:r>
            <a:r>
              <a:rPr lang="es-MX" b="1" i="1" dirty="0" smtClean="0"/>
              <a:t>Obras, Apoyos y Servicios</a:t>
            </a:r>
            <a:r>
              <a:rPr lang="es-MX" dirty="0" smtClean="0"/>
              <a:t> </a:t>
            </a:r>
          </a:p>
        </p:txBody>
      </p:sp>
      <p:pic>
        <p:nvPicPr>
          <p:cNvPr id="5" name="Imagen 4"/>
          <p:cNvPicPr>
            <a:picLocks noChangeAspect="1"/>
          </p:cNvPicPr>
          <p:nvPr/>
        </p:nvPicPr>
        <p:blipFill rotWithShape="1">
          <a:blip r:embed="rId4"/>
          <a:srcRect t="6992" r="1202" b="44925"/>
          <a:stretch/>
        </p:blipFill>
        <p:spPr>
          <a:xfrm>
            <a:off x="2033573" y="3094420"/>
            <a:ext cx="8382143" cy="2549634"/>
          </a:xfrm>
          <a:prstGeom prst="rect">
            <a:avLst/>
          </a:prstGeom>
        </p:spPr>
      </p:pic>
      <p:sp>
        <p:nvSpPr>
          <p:cNvPr id="7" name="Rectángulo redondeado 6"/>
          <p:cNvSpPr/>
          <p:nvPr/>
        </p:nvSpPr>
        <p:spPr>
          <a:xfrm>
            <a:off x="8292277" y="4369237"/>
            <a:ext cx="1198563" cy="4234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930703" y="1596752"/>
            <a:ext cx="10278580" cy="646331"/>
          </a:xfrm>
          <a:prstGeom prst="rect">
            <a:avLst/>
          </a:prstGeom>
        </p:spPr>
        <p:txBody>
          <a:bodyPr wrap="square">
            <a:spAutoFit/>
          </a:bodyPr>
          <a:lstStyle/>
          <a:p>
            <a:r>
              <a:rPr lang="es-MX" b="1" dirty="0" smtClean="0"/>
              <a:t>Funcionalidad</a:t>
            </a:r>
            <a:r>
              <a:rPr lang="es-MX" dirty="0" smtClean="0"/>
              <a:t>: En este sub-módulo se puede mostrar un reporte  con los Obras, Apoyos y Servicios que fueron capturados por las Ejecutoras..  </a:t>
            </a:r>
          </a:p>
        </p:txBody>
      </p:sp>
    </p:spTree>
    <p:extLst>
      <p:ext uri="{BB962C8B-B14F-4D97-AF65-F5344CB8AC3E}">
        <p14:creationId xmlns:p14="http://schemas.microsoft.com/office/powerpoint/2010/main" val="37664051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138" t="7506" r="1490" b="34879"/>
          <a:stretch/>
        </p:blipFill>
        <p:spPr>
          <a:xfrm>
            <a:off x="2336291" y="2273299"/>
            <a:ext cx="6934200" cy="2531225"/>
          </a:xfrm>
          <a:prstGeom prst="rect">
            <a:avLst/>
          </a:prstGeom>
        </p:spPr>
      </p:pic>
      <p:sp>
        <p:nvSpPr>
          <p:cNvPr id="5" name="Marcador de contenido 2"/>
          <p:cNvSpPr txBox="1">
            <a:spLocks/>
          </p:cNvSpPr>
          <p:nvPr/>
        </p:nvSpPr>
        <p:spPr>
          <a:xfrm>
            <a:off x="838198" y="1211791"/>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“Obras, Apoyos o Servicios” muestra un resumen de los Apoyos, Obras o Servicios capturados por Ejecutora, dar clic sobre la Ejecutora deseada para ver la información más detallada</a:t>
            </a:r>
            <a:r>
              <a:rPr lang="es-MX" sz="1900" dirty="0" smtClean="0"/>
              <a:t>. </a:t>
            </a:r>
            <a:endParaRPr lang="es-MX" sz="1900" u="sng" dirty="0"/>
          </a:p>
        </p:txBody>
      </p:sp>
      <p:sp>
        <p:nvSpPr>
          <p:cNvPr id="6" name="Rectángulo redondeado 5"/>
          <p:cNvSpPr/>
          <p:nvPr/>
        </p:nvSpPr>
        <p:spPr>
          <a:xfrm>
            <a:off x="2947767" y="3801679"/>
            <a:ext cx="5597143" cy="72302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580533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27100" y="12498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“Consultar acciones” muestra un resumen más detallado a nivel Ejecutora de los Apoyos, Obras o Servicios capturados. También tiene la opción de pasarlo a Excel.</a:t>
            </a:r>
            <a:endParaRPr lang="es-MX" sz="1800" u="sng" dirty="0"/>
          </a:p>
        </p:txBody>
      </p:sp>
      <p:pic>
        <p:nvPicPr>
          <p:cNvPr id="5" name="Imagen 4"/>
          <p:cNvPicPr>
            <a:picLocks noChangeAspect="1"/>
          </p:cNvPicPr>
          <p:nvPr/>
        </p:nvPicPr>
        <p:blipFill rotWithShape="1">
          <a:blip r:embed="rId4"/>
          <a:srcRect l="762" t="7074" r="1067" b="36340"/>
          <a:stretch/>
        </p:blipFill>
        <p:spPr>
          <a:xfrm>
            <a:off x="2095500" y="2349500"/>
            <a:ext cx="8178800" cy="2946400"/>
          </a:xfrm>
          <a:prstGeom prst="rect">
            <a:avLst/>
          </a:prstGeom>
        </p:spPr>
      </p:pic>
      <p:sp>
        <p:nvSpPr>
          <p:cNvPr id="6" name="Rectángulo redondeado 5"/>
          <p:cNvSpPr/>
          <p:nvPr/>
        </p:nvSpPr>
        <p:spPr>
          <a:xfrm>
            <a:off x="2947767" y="3801678"/>
            <a:ext cx="6385419" cy="149422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368168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t="7273" r="1387" b="47683"/>
          <a:stretch/>
        </p:blipFill>
        <p:spPr>
          <a:xfrm>
            <a:off x="1669541" y="3187699"/>
            <a:ext cx="8541259" cy="2438401"/>
          </a:xfrm>
          <a:prstGeom prst="rect">
            <a:avLst/>
          </a:prstGeom>
        </p:spPr>
      </p:pic>
      <p:sp>
        <p:nvSpPr>
          <p:cNvPr id="6" name="CuadroTexto 5"/>
          <p:cNvSpPr txBox="1"/>
          <p:nvPr/>
        </p:nvSpPr>
        <p:spPr>
          <a:xfrm>
            <a:off x="1184695" y="2328411"/>
            <a:ext cx="9830966" cy="369332"/>
          </a:xfrm>
          <a:prstGeom prst="rect">
            <a:avLst/>
          </a:prstGeom>
          <a:noFill/>
        </p:spPr>
        <p:txBody>
          <a:bodyPr wrap="square" rtlCol="0">
            <a:spAutoFit/>
          </a:bodyPr>
          <a:lstStyle/>
          <a:p>
            <a:r>
              <a:rPr lang="es-MX" dirty="0"/>
              <a:t>D</a:t>
            </a:r>
            <a:r>
              <a:rPr lang="es-MX" dirty="0" smtClean="0"/>
              <a:t>ar clic en </a:t>
            </a:r>
            <a:r>
              <a:rPr lang="es-MX" i="1" dirty="0" smtClean="0"/>
              <a:t>Reportes </a:t>
            </a:r>
            <a:r>
              <a:rPr lang="es-MX" dirty="0" smtClean="0"/>
              <a:t>y posteriormente dar clic en </a:t>
            </a:r>
            <a:r>
              <a:rPr lang="es-MX" b="1" dirty="0" smtClean="0"/>
              <a:t>Reuniones con Beneficiarios .</a:t>
            </a:r>
            <a:endParaRPr lang="es-MX" dirty="0" smtClean="0"/>
          </a:p>
        </p:txBody>
      </p:sp>
      <p:sp>
        <p:nvSpPr>
          <p:cNvPr id="8" name="Rectángulo 7"/>
          <p:cNvSpPr/>
          <p:nvPr/>
        </p:nvSpPr>
        <p:spPr>
          <a:xfrm>
            <a:off x="1075218" y="1484545"/>
            <a:ext cx="10278580" cy="646331"/>
          </a:xfrm>
          <a:prstGeom prst="rect">
            <a:avLst/>
          </a:prstGeom>
        </p:spPr>
        <p:txBody>
          <a:bodyPr wrap="square">
            <a:spAutoFit/>
          </a:bodyPr>
          <a:lstStyle/>
          <a:p>
            <a:r>
              <a:rPr lang="es-MX" b="1" dirty="0" smtClean="0"/>
              <a:t>Funcionalidad</a:t>
            </a:r>
            <a:r>
              <a:rPr lang="es-MX" dirty="0" smtClean="0"/>
              <a:t>: En este sub-módulo se puede mostrar un reporte de las Reuniones con Beneficiarios que fueron capturados por las Ejecutoras..  </a:t>
            </a:r>
          </a:p>
        </p:txBody>
      </p:sp>
      <p:sp>
        <p:nvSpPr>
          <p:cNvPr id="9" name="Rectángulo redondeado 8"/>
          <p:cNvSpPr/>
          <p:nvPr/>
        </p:nvSpPr>
        <p:spPr>
          <a:xfrm>
            <a:off x="8040028" y="4779139"/>
            <a:ext cx="1135503" cy="42348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791833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417" t="7333" r="1042" b="41166"/>
          <a:stretch/>
        </p:blipFill>
        <p:spPr>
          <a:xfrm>
            <a:off x="1326593" y="2654300"/>
            <a:ext cx="9354108" cy="3055412"/>
          </a:xfrm>
          <a:prstGeom prst="rect">
            <a:avLst/>
          </a:prstGeom>
        </p:spPr>
      </p:pic>
      <p:sp>
        <p:nvSpPr>
          <p:cNvPr id="5" name="Marcador de contenido 2"/>
          <p:cNvSpPr txBox="1">
            <a:spLocks/>
          </p:cNvSpPr>
          <p:nvPr/>
        </p:nvSpPr>
        <p:spPr>
          <a:xfrm>
            <a:off x="1072592" y="1351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smtClean="0"/>
              <a:t>Dar </a:t>
            </a:r>
            <a:r>
              <a:rPr lang="es-MX" sz="1900" dirty="0"/>
              <a:t>clic en </a:t>
            </a:r>
            <a:r>
              <a:rPr lang="es-MX" sz="1900" u="sng" dirty="0"/>
              <a:t>Consultar</a:t>
            </a:r>
            <a:r>
              <a:rPr lang="es-MX" sz="1900" dirty="0"/>
              <a:t> </a:t>
            </a:r>
            <a:r>
              <a:rPr lang="es-MX" sz="1900" dirty="0" smtClean="0"/>
              <a:t>para que muestre el reporte correspondiente. </a:t>
            </a:r>
            <a:endParaRPr lang="es-MX" sz="1900" u="sng" dirty="0"/>
          </a:p>
        </p:txBody>
      </p:sp>
      <p:sp>
        <p:nvSpPr>
          <p:cNvPr id="7" name="Rectángulo redondeado 6"/>
          <p:cNvSpPr/>
          <p:nvPr/>
        </p:nvSpPr>
        <p:spPr>
          <a:xfrm>
            <a:off x="3341904" y="4448065"/>
            <a:ext cx="883255" cy="32888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4874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8228" y="1614713"/>
            <a:ext cx="10355234" cy="4339555"/>
          </a:xfrm>
          <a:prstGeom prst="rect">
            <a:avLst/>
          </a:prstGeom>
        </p:spPr>
      </p:pic>
      <p:sp>
        <p:nvSpPr>
          <p:cNvPr id="5"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da clic en </a:t>
            </a:r>
            <a:r>
              <a:rPr lang="es-MX" sz="1800" u="sng" dirty="0" smtClean="0"/>
              <a:t>Seleccionar Archivo a Transferir, </a:t>
            </a:r>
            <a:r>
              <a:rPr lang="es-MX" sz="1800" dirty="0" smtClean="0"/>
              <a:t>se busca el archivo a adjuntar, una vez localizado se da clic en </a:t>
            </a:r>
            <a:r>
              <a:rPr lang="es-MX" sz="1800" u="sng" dirty="0" smtClean="0"/>
              <a:t>Abrir.</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5575300" y="3405779"/>
            <a:ext cx="1834493" cy="3552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1791631" y="3429256"/>
            <a:ext cx="3783669" cy="34627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redondeado 9"/>
          <p:cNvSpPr/>
          <p:nvPr/>
        </p:nvSpPr>
        <p:spPr>
          <a:xfrm>
            <a:off x="3930431" y="5445765"/>
            <a:ext cx="799224" cy="28860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279551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838198" y="131974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“Reuniones con Beneficiarios” muestra un resumen de las Reuniones con Beneficiarios que están registradas en el sistema. </a:t>
            </a:r>
            <a:endParaRPr lang="es-MX" sz="1800" u="sng" dirty="0"/>
          </a:p>
        </p:txBody>
      </p:sp>
      <p:pic>
        <p:nvPicPr>
          <p:cNvPr id="5" name="Imagen 4"/>
          <p:cNvPicPr>
            <a:picLocks noChangeAspect="1"/>
          </p:cNvPicPr>
          <p:nvPr/>
        </p:nvPicPr>
        <p:blipFill rotWithShape="1">
          <a:blip r:embed="rId4"/>
          <a:srcRect l="745" t="6555" r="932" b="40112"/>
          <a:stretch/>
        </p:blipFill>
        <p:spPr>
          <a:xfrm>
            <a:off x="1768554" y="2489200"/>
            <a:ext cx="8654888" cy="2934138"/>
          </a:xfrm>
          <a:prstGeom prst="rect">
            <a:avLst/>
          </a:prstGeom>
        </p:spPr>
      </p:pic>
    </p:spTree>
    <p:extLst>
      <p:ext uri="{BB962C8B-B14F-4D97-AF65-F5344CB8AC3E}">
        <p14:creationId xmlns:p14="http://schemas.microsoft.com/office/powerpoint/2010/main" val="13648148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984177" y="2272690"/>
            <a:ext cx="10480933" cy="384721"/>
          </a:xfrm>
          <a:prstGeom prst="rect">
            <a:avLst/>
          </a:prstGeom>
          <a:noFill/>
        </p:spPr>
        <p:txBody>
          <a:bodyPr wrap="square" rtlCol="0">
            <a:spAutoFit/>
          </a:bodyPr>
          <a:lstStyle/>
          <a:p>
            <a:r>
              <a:rPr lang="es-MX" dirty="0"/>
              <a:t>D</a:t>
            </a:r>
            <a:r>
              <a:rPr lang="es-MX" dirty="0" smtClean="0"/>
              <a:t>ar clic en  </a:t>
            </a:r>
            <a:r>
              <a:rPr lang="es-MX" i="1" dirty="0" smtClean="0"/>
              <a:t>Reportes </a:t>
            </a:r>
            <a:r>
              <a:rPr lang="es-MX" dirty="0" smtClean="0"/>
              <a:t>y posteriormente dar clic en </a:t>
            </a:r>
            <a:r>
              <a:rPr lang="es-MX" b="1" dirty="0" smtClean="0"/>
              <a:t>Capacitaciones Impartidas</a:t>
            </a:r>
            <a:r>
              <a:rPr lang="es-MX" sz="1900" b="1" dirty="0" smtClean="0"/>
              <a:t>.</a:t>
            </a:r>
            <a:endParaRPr lang="es-MX" sz="1900" dirty="0" smtClean="0"/>
          </a:p>
        </p:txBody>
      </p:sp>
      <p:pic>
        <p:nvPicPr>
          <p:cNvPr id="5" name="Imagen 4"/>
          <p:cNvPicPr>
            <a:picLocks noChangeAspect="1"/>
          </p:cNvPicPr>
          <p:nvPr/>
        </p:nvPicPr>
        <p:blipFill rotWithShape="1">
          <a:blip r:embed="rId4"/>
          <a:srcRect t="6737" r="1228" b="47228"/>
          <a:stretch/>
        </p:blipFill>
        <p:spPr>
          <a:xfrm>
            <a:off x="2170951" y="3412482"/>
            <a:ext cx="7905031" cy="2302710"/>
          </a:xfrm>
          <a:prstGeom prst="rect">
            <a:avLst/>
          </a:prstGeom>
        </p:spPr>
      </p:pic>
      <p:sp>
        <p:nvSpPr>
          <p:cNvPr id="7" name="Rectángulo redondeado 6"/>
          <p:cNvSpPr/>
          <p:nvPr/>
        </p:nvSpPr>
        <p:spPr>
          <a:xfrm>
            <a:off x="8040028" y="5220575"/>
            <a:ext cx="1230096" cy="42347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984177" y="1406337"/>
            <a:ext cx="10278580" cy="646331"/>
          </a:xfrm>
          <a:prstGeom prst="rect">
            <a:avLst/>
          </a:prstGeom>
        </p:spPr>
        <p:txBody>
          <a:bodyPr wrap="square">
            <a:spAutoFit/>
          </a:bodyPr>
          <a:lstStyle/>
          <a:p>
            <a:r>
              <a:rPr lang="es-MX" b="1" dirty="0" smtClean="0"/>
              <a:t>Funcionalidad</a:t>
            </a:r>
            <a:r>
              <a:rPr lang="es-MX" dirty="0" smtClean="0"/>
              <a:t>: En este sub-módulo se puede mostrar un reporte de las Capacitaciones Impartidas que fueron capturados por las Ejecutoras. </a:t>
            </a:r>
          </a:p>
        </p:txBody>
      </p:sp>
    </p:spTree>
    <p:extLst>
      <p:ext uri="{BB962C8B-B14F-4D97-AF65-F5344CB8AC3E}">
        <p14:creationId xmlns:p14="http://schemas.microsoft.com/office/powerpoint/2010/main" val="42711376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smtClean="0"/>
              <a:t>Dar </a:t>
            </a:r>
            <a:r>
              <a:rPr lang="es-MX" sz="1900" dirty="0"/>
              <a:t>clic en </a:t>
            </a:r>
            <a:r>
              <a:rPr lang="es-MX" sz="1900" u="sng" dirty="0" smtClean="0"/>
              <a:t>Buscar</a:t>
            </a:r>
            <a:r>
              <a:rPr lang="es-MX" sz="1900" dirty="0" smtClean="0"/>
              <a:t> una vez que haya definido los criterios de búsqueda (Ejercicio Fiscal, Programa, Ejecutora o mostrar todas las Ejecutoras. </a:t>
            </a:r>
            <a:endParaRPr lang="es-MX" sz="1900" u="sng" dirty="0"/>
          </a:p>
          <a:p>
            <a:pPr marL="0" indent="0" algn="just">
              <a:buFont typeface="Arial" panose="020B0604020202020204" pitchFamily="34" charset="0"/>
              <a:buNone/>
            </a:pPr>
            <a:r>
              <a:rPr lang="es-MX" sz="1900" dirty="0" smtClean="0"/>
              <a:t> </a:t>
            </a:r>
            <a:endParaRPr lang="es-MX" sz="1900" u="sng" dirty="0"/>
          </a:p>
        </p:txBody>
      </p:sp>
      <p:pic>
        <p:nvPicPr>
          <p:cNvPr id="5" name="Imagen 4"/>
          <p:cNvPicPr>
            <a:picLocks noChangeAspect="1"/>
          </p:cNvPicPr>
          <p:nvPr/>
        </p:nvPicPr>
        <p:blipFill rotWithShape="1">
          <a:blip r:embed="rId4"/>
          <a:srcRect l="336" t="7136" r="1175" b="5200"/>
          <a:stretch/>
        </p:blipFill>
        <p:spPr>
          <a:xfrm>
            <a:off x="2225932" y="2044700"/>
            <a:ext cx="7442200" cy="4140201"/>
          </a:xfrm>
          <a:prstGeom prst="rect">
            <a:avLst/>
          </a:prstGeom>
        </p:spPr>
      </p:pic>
      <p:sp>
        <p:nvSpPr>
          <p:cNvPr id="7" name="Rectángulo redondeado 6"/>
          <p:cNvSpPr/>
          <p:nvPr/>
        </p:nvSpPr>
        <p:spPr>
          <a:xfrm>
            <a:off x="8958297" y="3234121"/>
            <a:ext cx="709835" cy="29735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15289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352" t="7337" r="1411" b="6031"/>
          <a:stretch/>
        </p:blipFill>
        <p:spPr>
          <a:xfrm>
            <a:off x="2336291" y="2171699"/>
            <a:ext cx="7073900" cy="3898901"/>
          </a:xfrm>
          <a:prstGeom prst="rect">
            <a:avLst/>
          </a:prstGeom>
        </p:spPr>
      </p:pic>
      <p:sp>
        <p:nvSpPr>
          <p:cNvPr id="5"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En la pantalla se muestra un resumen más detallado del número de figuras capacitadas por las Ejecutoras e Instancia, estos datos acompañados por una gráfica. </a:t>
            </a:r>
            <a:endParaRPr lang="es-MX" sz="1900" u="sng" dirty="0"/>
          </a:p>
        </p:txBody>
      </p:sp>
    </p:spTree>
    <p:extLst>
      <p:ext uri="{BB962C8B-B14F-4D97-AF65-F5344CB8AC3E}">
        <p14:creationId xmlns:p14="http://schemas.microsoft.com/office/powerpoint/2010/main" val="8781883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txBox="1">
            <a:spLocks/>
          </p:cNvSpPr>
          <p:nvPr/>
        </p:nvSpPr>
        <p:spPr>
          <a:xfrm>
            <a:off x="694369" y="1641266"/>
            <a:ext cx="6330802" cy="2066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Actividades del OEC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5" name="CuadroTexto 4"/>
          <p:cNvSpPr txBox="1"/>
          <p:nvPr/>
        </p:nvSpPr>
        <p:spPr>
          <a:xfrm>
            <a:off x="694371" y="3412872"/>
            <a:ext cx="10480933" cy="646331"/>
          </a:xfrm>
          <a:prstGeom prst="rect">
            <a:avLst/>
          </a:prstGeom>
          <a:noFill/>
        </p:spPr>
        <p:txBody>
          <a:bodyPr wrap="square" rtlCol="0">
            <a:spAutoFit/>
          </a:bodyPr>
          <a:lstStyle/>
          <a:p>
            <a:r>
              <a:rPr lang="es-MX" dirty="0" smtClean="0"/>
              <a:t>Para iniciar con el registro de información , dar clic en el menú </a:t>
            </a:r>
            <a:r>
              <a:rPr lang="es-MX" i="1" dirty="0" smtClean="0"/>
              <a:t>Actividades del OEC </a:t>
            </a:r>
            <a:r>
              <a:rPr lang="es-MX" dirty="0" smtClean="0"/>
              <a:t>y posteriormente dar clic en </a:t>
            </a:r>
            <a:r>
              <a:rPr lang="es-MX" b="1" dirty="0" smtClean="0"/>
              <a:t>Definir Actividades de CS .</a:t>
            </a:r>
            <a:endParaRPr lang="es-MX" dirty="0" smtClean="0"/>
          </a:p>
        </p:txBody>
      </p:sp>
      <p:sp>
        <p:nvSpPr>
          <p:cNvPr id="6" name="Marcador de contenido 2"/>
          <p:cNvSpPr txBox="1">
            <a:spLocks/>
          </p:cNvSpPr>
          <p:nvPr/>
        </p:nvSpPr>
        <p:spPr>
          <a:xfrm>
            <a:off x="694370" y="2439683"/>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Registrar  por Ejecutora las actividades en que pueden apoyar los Órganos Estales de Control y ser enviado a la Secretaría de la Función Pública para que puedan ser considerados en los Programas Anuales de Trabajo de dichas Dependencias.  </a:t>
            </a:r>
            <a:endParaRPr lang="es-MX" sz="1800" dirty="0"/>
          </a:p>
        </p:txBody>
      </p:sp>
      <p:sp>
        <p:nvSpPr>
          <p:cNvPr id="7" name="Título 1"/>
          <p:cNvSpPr txBox="1">
            <a:spLocks/>
          </p:cNvSpPr>
          <p:nvPr/>
        </p:nvSpPr>
        <p:spPr>
          <a:xfrm>
            <a:off x="6718300" y="1040843"/>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REGISTRO DE ACTIVIDADES EN QUE PUEDE APOYAR LOS OEC A LAS EJECUTORAS </a:t>
            </a:r>
          </a:p>
        </p:txBody>
      </p:sp>
      <p:pic>
        <p:nvPicPr>
          <p:cNvPr id="8" name="Imagen 7"/>
          <p:cNvPicPr>
            <a:picLocks noChangeAspect="1"/>
          </p:cNvPicPr>
          <p:nvPr/>
        </p:nvPicPr>
        <p:blipFill rotWithShape="1">
          <a:blip r:embed="rId4"/>
          <a:srcRect t="7666" r="1250" b="64000"/>
          <a:stretch/>
        </p:blipFill>
        <p:spPr>
          <a:xfrm>
            <a:off x="1077086" y="4208918"/>
            <a:ext cx="9527414" cy="1708502"/>
          </a:xfrm>
          <a:prstGeom prst="rect">
            <a:avLst/>
          </a:prstGeom>
        </p:spPr>
      </p:pic>
      <p:sp>
        <p:nvSpPr>
          <p:cNvPr id="10" name="Rectángulo redondeado 9"/>
          <p:cNvSpPr/>
          <p:nvPr/>
        </p:nvSpPr>
        <p:spPr>
          <a:xfrm>
            <a:off x="8779278" y="5350490"/>
            <a:ext cx="1263356" cy="56693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451331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22020" b="22736"/>
          <a:stretch/>
        </p:blipFill>
        <p:spPr>
          <a:xfrm>
            <a:off x="2102069" y="2222938"/>
            <a:ext cx="8066690" cy="3342289"/>
          </a:xfrm>
          <a:prstGeom prst="rect">
            <a:avLst/>
          </a:prstGeom>
        </p:spPr>
      </p:pic>
      <p:sp>
        <p:nvSpPr>
          <p:cNvPr id="4" name="Rectángulo redondeado 3"/>
          <p:cNvSpPr/>
          <p:nvPr/>
        </p:nvSpPr>
        <p:spPr>
          <a:xfrm>
            <a:off x="7334449" y="2222938"/>
            <a:ext cx="709835" cy="29735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725902" y="1442183"/>
            <a:ext cx="10480933" cy="369332"/>
          </a:xfrm>
          <a:prstGeom prst="rect">
            <a:avLst/>
          </a:prstGeom>
          <a:noFill/>
        </p:spPr>
        <p:txBody>
          <a:bodyPr wrap="square" rtlCol="0">
            <a:spAutoFit/>
          </a:bodyPr>
          <a:lstStyle/>
          <a:p>
            <a:r>
              <a:rPr lang="es-MX" dirty="0"/>
              <a:t>D</a:t>
            </a:r>
            <a:r>
              <a:rPr lang="es-MX" dirty="0" smtClean="0"/>
              <a:t>ar clic en </a:t>
            </a:r>
            <a:r>
              <a:rPr lang="es-MX" u="sng" dirty="0" smtClean="0"/>
              <a:t>Editar</a:t>
            </a:r>
            <a:r>
              <a:rPr lang="es-MX" i="1" dirty="0" smtClean="0"/>
              <a:t>  </a:t>
            </a:r>
            <a:r>
              <a:rPr lang="es-MX" dirty="0" smtClean="0"/>
              <a:t>para desbloquear la pantalla y poder iniciar con la captura</a:t>
            </a:r>
          </a:p>
        </p:txBody>
      </p:sp>
    </p:spTree>
    <p:extLst>
      <p:ext uri="{BB962C8B-B14F-4D97-AF65-F5344CB8AC3E}">
        <p14:creationId xmlns:p14="http://schemas.microsoft.com/office/powerpoint/2010/main" val="3805742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3077" r="2909" b="23619"/>
          <a:stretch/>
        </p:blipFill>
        <p:spPr>
          <a:xfrm>
            <a:off x="1219200" y="2049516"/>
            <a:ext cx="9469821" cy="3878317"/>
          </a:xfrm>
          <a:prstGeom prst="rect">
            <a:avLst/>
          </a:prstGeom>
        </p:spPr>
      </p:pic>
      <p:sp>
        <p:nvSpPr>
          <p:cNvPr id="5" name="CuadroTexto 4"/>
          <p:cNvSpPr txBox="1"/>
          <p:nvPr/>
        </p:nvSpPr>
        <p:spPr>
          <a:xfrm>
            <a:off x="899322" y="1284527"/>
            <a:ext cx="10480933" cy="369332"/>
          </a:xfrm>
          <a:prstGeom prst="rect">
            <a:avLst/>
          </a:prstGeom>
          <a:noFill/>
        </p:spPr>
        <p:txBody>
          <a:bodyPr wrap="square" rtlCol="0">
            <a:spAutoFit/>
          </a:bodyPr>
          <a:lstStyle/>
          <a:p>
            <a:r>
              <a:rPr lang="es-MX" dirty="0"/>
              <a:t>D</a:t>
            </a:r>
            <a:r>
              <a:rPr lang="es-MX" dirty="0" smtClean="0"/>
              <a:t>ar clic en </a:t>
            </a:r>
            <a:r>
              <a:rPr lang="es-MX" u="sng" dirty="0" smtClean="0"/>
              <a:t>Guardar</a:t>
            </a:r>
            <a:r>
              <a:rPr lang="es-MX" i="1" dirty="0" smtClean="0"/>
              <a:t>  </a:t>
            </a:r>
            <a:r>
              <a:rPr lang="es-MX" dirty="0" smtClean="0"/>
              <a:t>cuando haya concluido de capturar la información. </a:t>
            </a:r>
          </a:p>
        </p:txBody>
      </p:sp>
      <p:sp>
        <p:nvSpPr>
          <p:cNvPr id="6" name="Rectángulo redondeado 5"/>
          <p:cNvSpPr/>
          <p:nvPr/>
        </p:nvSpPr>
        <p:spPr>
          <a:xfrm>
            <a:off x="8248849" y="1986455"/>
            <a:ext cx="800558" cy="28377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001937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99322" y="1284527"/>
            <a:ext cx="10480933" cy="369332"/>
          </a:xfrm>
          <a:prstGeom prst="rect">
            <a:avLst/>
          </a:prstGeom>
          <a:noFill/>
        </p:spPr>
        <p:txBody>
          <a:bodyPr wrap="square" rtlCol="0">
            <a:spAutoFit/>
          </a:bodyPr>
          <a:lstStyle/>
          <a:p>
            <a:r>
              <a:rPr lang="es-MX" dirty="0"/>
              <a:t>D</a:t>
            </a:r>
            <a:r>
              <a:rPr lang="es-MX" dirty="0" smtClean="0"/>
              <a:t>ar clic en </a:t>
            </a:r>
            <a:r>
              <a:rPr lang="es-MX" u="sng" dirty="0" smtClean="0"/>
              <a:t>Borrar </a:t>
            </a:r>
            <a:r>
              <a:rPr lang="es-MX" i="1" dirty="0" smtClean="0"/>
              <a:t>  </a:t>
            </a:r>
            <a:r>
              <a:rPr lang="es-MX" dirty="0" smtClean="0"/>
              <a:t>si desea capturar la información capturada. </a:t>
            </a:r>
          </a:p>
        </p:txBody>
      </p:sp>
      <p:pic>
        <p:nvPicPr>
          <p:cNvPr id="5" name="Imagen 4"/>
          <p:cNvPicPr>
            <a:picLocks noChangeAspect="1"/>
          </p:cNvPicPr>
          <p:nvPr/>
        </p:nvPicPr>
        <p:blipFill rotWithShape="1">
          <a:blip r:embed="rId2"/>
          <a:srcRect t="21626" r="1060" b="21837"/>
          <a:stretch/>
        </p:blipFill>
        <p:spPr>
          <a:xfrm>
            <a:off x="1912883" y="2522483"/>
            <a:ext cx="7357241" cy="3153104"/>
          </a:xfrm>
          <a:prstGeom prst="rect">
            <a:avLst/>
          </a:prstGeom>
        </p:spPr>
      </p:pic>
      <p:sp>
        <p:nvSpPr>
          <p:cNvPr id="6" name="Rectángulo redondeado 5"/>
          <p:cNvSpPr/>
          <p:nvPr/>
        </p:nvSpPr>
        <p:spPr>
          <a:xfrm>
            <a:off x="7681291" y="2522483"/>
            <a:ext cx="627137" cy="28377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271735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6618" b="6955"/>
          <a:stretch/>
        </p:blipFill>
        <p:spPr>
          <a:xfrm>
            <a:off x="3252951" y="2286000"/>
            <a:ext cx="5569645" cy="3610303"/>
          </a:xfrm>
          <a:prstGeom prst="rect">
            <a:avLst/>
          </a:prstGeom>
        </p:spPr>
      </p:pic>
      <p:sp>
        <p:nvSpPr>
          <p:cNvPr id="5" name="CuadroTexto 4"/>
          <p:cNvSpPr txBox="1"/>
          <p:nvPr/>
        </p:nvSpPr>
        <p:spPr>
          <a:xfrm>
            <a:off x="797306" y="1268762"/>
            <a:ext cx="10480933" cy="369332"/>
          </a:xfrm>
          <a:prstGeom prst="rect">
            <a:avLst/>
          </a:prstGeom>
          <a:noFill/>
        </p:spPr>
        <p:txBody>
          <a:bodyPr wrap="square" rtlCol="0">
            <a:spAutoFit/>
          </a:bodyPr>
          <a:lstStyle/>
          <a:p>
            <a:r>
              <a:rPr lang="es-MX" dirty="0"/>
              <a:t>D</a:t>
            </a:r>
            <a:r>
              <a:rPr lang="es-MX" dirty="0" smtClean="0"/>
              <a:t>ar clic en </a:t>
            </a:r>
            <a:r>
              <a:rPr lang="es-MX" u="sng" dirty="0" smtClean="0"/>
              <a:t>Borrar </a:t>
            </a:r>
            <a:r>
              <a:rPr lang="es-MX" i="1" dirty="0" smtClean="0"/>
              <a:t>  </a:t>
            </a:r>
            <a:r>
              <a:rPr lang="es-MX" dirty="0" smtClean="0"/>
              <a:t>si desea eliminar la información capturada. </a:t>
            </a:r>
          </a:p>
        </p:txBody>
      </p:sp>
      <p:sp>
        <p:nvSpPr>
          <p:cNvPr id="6" name="Rectángulo redondeado 5"/>
          <p:cNvSpPr/>
          <p:nvPr/>
        </p:nvSpPr>
        <p:spPr>
          <a:xfrm>
            <a:off x="5394870" y="4169980"/>
            <a:ext cx="375310" cy="27589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395235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1875" r="2748" b="17995"/>
          <a:stretch/>
        </p:blipFill>
        <p:spPr>
          <a:xfrm>
            <a:off x="1250732" y="1781503"/>
            <a:ext cx="9485585" cy="4398579"/>
          </a:xfrm>
          <a:prstGeom prst="rect">
            <a:avLst/>
          </a:prstGeom>
        </p:spPr>
      </p:pic>
      <p:sp>
        <p:nvSpPr>
          <p:cNvPr id="5" name="CuadroTexto 4"/>
          <p:cNvSpPr txBox="1"/>
          <p:nvPr/>
        </p:nvSpPr>
        <p:spPr>
          <a:xfrm>
            <a:off x="1104274" y="1221465"/>
            <a:ext cx="10480933" cy="369332"/>
          </a:xfrm>
          <a:prstGeom prst="rect">
            <a:avLst/>
          </a:prstGeom>
          <a:noFill/>
        </p:spPr>
        <p:txBody>
          <a:bodyPr wrap="square" rtlCol="0">
            <a:spAutoFit/>
          </a:bodyPr>
          <a:lstStyle/>
          <a:p>
            <a:r>
              <a:rPr lang="es-MX" dirty="0"/>
              <a:t>D</a:t>
            </a:r>
            <a:r>
              <a:rPr lang="es-MX" dirty="0" smtClean="0"/>
              <a:t>ar clic en </a:t>
            </a:r>
            <a:r>
              <a:rPr lang="es-MX" u="sng" dirty="0" smtClean="0"/>
              <a:t>Cancelar </a:t>
            </a:r>
            <a:r>
              <a:rPr lang="es-MX" i="1" dirty="0" smtClean="0"/>
              <a:t>  </a:t>
            </a:r>
            <a:r>
              <a:rPr lang="es-MX" dirty="0" smtClean="0"/>
              <a:t>para suspender lo que se haya capturado y se vuelva a iniciar nuevamente con la captura</a:t>
            </a:r>
            <a:r>
              <a:rPr lang="es-MX" dirty="0"/>
              <a:t>.</a:t>
            </a:r>
            <a:endParaRPr lang="es-MX" dirty="0" smtClean="0"/>
          </a:p>
        </p:txBody>
      </p:sp>
      <p:sp>
        <p:nvSpPr>
          <p:cNvPr id="6" name="Rectángulo redondeado 5"/>
          <p:cNvSpPr/>
          <p:nvPr/>
        </p:nvSpPr>
        <p:spPr>
          <a:xfrm>
            <a:off x="9525434" y="1781503"/>
            <a:ext cx="659089" cy="3310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9740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52528" y="1599263"/>
            <a:ext cx="9976077" cy="4027517"/>
          </a:xfrm>
          <a:prstGeom prst="rect">
            <a:avLst/>
          </a:prstGeom>
        </p:spPr>
      </p:pic>
      <p:sp>
        <p:nvSpPr>
          <p:cNvPr id="6"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adjuntan todos los archivos se da clic en </a:t>
            </a:r>
            <a:r>
              <a:rPr lang="es-MX" sz="1800" u="sng" dirty="0" smtClean="0"/>
              <a:t>Guardar.</a:t>
            </a:r>
            <a:endParaRPr lang="es-MX"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41970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866" r="2586" b="23599"/>
          <a:stretch/>
        </p:blipFill>
        <p:spPr>
          <a:xfrm>
            <a:off x="2259724" y="2159875"/>
            <a:ext cx="7609489" cy="4015184"/>
          </a:xfrm>
          <a:prstGeom prst="rect">
            <a:avLst/>
          </a:prstGeom>
        </p:spPr>
      </p:pic>
      <p:sp>
        <p:nvSpPr>
          <p:cNvPr id="5" name="CuadroTexto 4"/>
          <p:cNvSpPr txBox="1"/>
          <p:nvPr/>
        </p:nvSpPr>
        <p:spPr>
          <a:xfrm>
            <a:off x="1120040" y="1079575"/>
            <a:ext cx="10480933" cy="369332"/>
          </a:xfrm>
          <a:prstGeom prst="rect">
            <a:avLst/>
          </a:prstGeom>
          <a:noFill/>
        </p:spPr>
        <p:txBody>
          <a:bodyPr wrap="square" rtlCol="0">
            <a:spAutoFit/>
          </a:bodyPr>
          <a:lstStyle/>
          <a:p>
            <a:r>
              <a:rPr lang="es-MX" dirty="0"/>
              <a:t>D</a:t>
            </a:r>
            <a:r>
              <a:rPr lang="es-MX" dirty="0" smtClean="0"/>
              <a:t>ar clic en </a:t>
            </a:r>
            <a:r>
              <a:rPr lang="es-MX" u="sng" dirty="0" smtClean="0"/>
              <a:t>Enviar </a:t>
            </a:r>
            <a:r>
              <a:rPr lang="es-MX" i="1" dirty="0" smtClean="0"/>
              <a:t>  </a:t>
            </a:r>
            <a:r>
              <a:rPr lang="es-MX" dirty="0" smtClean="0"/>
              <a:t>para que la información sea recibida en la Secretaría de la Función Pública.</a:t>
            </a:r>
          </a:p>
        </p:txBody>
      </p:sp>
      <p:sp>
        <p:nvSpPr>
          <p:cNvPr id="6" name="Rectángulo redondeado 5"/>
          <p:cNvSpPr/>
          <p:nvPr/>
        </p:nvSpPr>
        <p:spPr>
          <a:xfrm>
            <a:off x="9320483" y="2916621"/>
            <a:ext cx="659089" cy="3310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089197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220" r="-162" b="30496"/>
          <a:stretch/>
        </p:blipFill>
        <p:spPr>
          <a:xfrm>
            <a:off x="2575035" y="2506718"/>
            <a:ext cx="6760807" cy="3153103"/>
          </a:xfrm>
          <a:prstGeom prst="rect">
            <a:avLst/>
          </a:prstGeom>
        </p:spPr>
      </p:pic>
      <p:sp>
        <p:nvSpPr>
          <p:cNvPr id="5" name="CuadroTexto 4"/>
          <p:cNvSpPr txBox="1"/>
          <p:nvPr/>
        </p:nvSpPr>
        <p:spPr>
          <a:xfrm>
            <a:off x="1104275" y="1410651"/>
            <a:ext cx="10480933" cy="369332"/>
          </a:xfrm>
          <a:prstGeom prst="rect">
            <a:avLst/>
          </a:prstGeom>
          <a:noFill/>
        </p:spPr>
        <p:txBody>
          <a:bodyPr wrap="square" rtlCol="0">
            <a:spAutoFit/>
          </a:bodyPr>
          <a:lstStyle/>
          <a:p>
            <a:r>
              <a:rPr lang="es-MX" dirty="0"/>
              <a:t>D</a:t>
            </a:r>
            <a:r>
              <a:rPr lang="es-MX" dirty="0" smtClean="0"/>
              <a:t>ar clic en </a:t>
            </a:r>
            <a:r>
              <a:rPr lang="es-MX" u="sng" dirty="0" smtClean="0"/>
              <a:t>Si </a:t>
            </a:r>
            <a:r>
              <a:rPr lang="es-MX" i="1" dirty="0" smtClean="0"/>
              <a:t> </a:t>
            </a:r>
            <a:r>
              <a:rPr lang="es-MX" dirty="0" smtClean="0"/>
              <a:t>para confirmar el envío.</a:t>
            </a:r>
          </a:p>
        </p:txBody>
      </p:sp>
      <p:sp>
        <p:nvSpPr>
          <p:cNvPr id="6" name="Rectángulo redondeado 5"/>
          <p:cNvSpPr/>
          <p:nvPr/>
        </p:nvSpPr>
        <p:spPr>
          <a:xfrm>
            <a:off x="5174153" y="4745421"/>
            <a:ext cx="564496" cy="3153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691072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755" t="22522" r="1132" b="23599"/>
          <a:stretch/>
        </p:blipFill>
        <p:spPr>
          <a:xfrm>
            <a:off x="2049516" y="2727435"/>
            <a:ext cx="8000245" cy="3294994"/>
          </a:xfrm>
          <a:prstGeom prst="rect">
            <a:avLst/>
          </a:prstGeom>
        </p:spPr>
      </p:pic>
      <p:sp>
        <p:nvSpPr>
          <p:cNvPr id="5" name="Marcador de contenido 2"/>
          <p:cNvSpPr txBox="1">
            <a:spLocks/>
          </p:cNvSpPr>
          <p:nvPr/>
        </p:nvSpPr>
        <p:spPr>
          <a:xfrm>
            <a:off x="981028" y="1412805"/>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se muestra como cambia el estatus de Captura Inicial a Actividades enviadas para validación de la Secretaría de la Función Pública. </a:t>
            </a:r>
            <a:endParaRPr lang="es-MX" sz="1800" u="sng" dirty="0"/>
          </a:p>
        </p:txBody>
      </p:sp>
      <p:sp>
        <p:nvSpPr>
          <p:cNvPr id="6" name="Rectángulo redondeado 5"/>
          <p:cNvSpPr/>
          <p:nvPr/>
        </p:nvSpPr>
        <p:spPr>
          <a:xfrm>
            <a:off x="2049515" y="2948152"/>
            <a:ext cx="4067505" cy="3153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480355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Administración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6" name="CuadroTexto 5"/>
          <p:cNvSpPr txBox="1"/>
          <p:nvPr/>
        </p:nvSpPr>
        <p:spPr>
          <a:xfrm>
            <a:off x="666679" y="2731002"/>
            <a:ext cx="10119189" cy="677108"/>
          </a:xfrm>
          <a:prstGeom prst="rect">
            <a:avLst/>
          </a:prstGeom>
          <a:noFill/>
        </p:spPr>
        <p:txBody>
          <a:bodyPr wrap="square" rtlCol="0">
            <a:spAutoFit/>
          </a:bodyPr>
          <a:lstStyle/>
          <a:p>
            <a:r>
              <a:rPr lang="es-MX" sz="1900" dirty="0" smtClean="0"/>
              <a:t>Para iniciar con el cambio de contraseña dar clic en  </a:t>
            </a:r>
            <a:r>
              <a:rPr lang="es-MX" sz="1900" i="1" dirty="0" smtClean="0"/>
              <a:t>Administración   </a:t>
            </a:r>
            <a:r>
              <a:rPr lang="es-MX" sz="1900" dirty="0" smtClean="0"/>
              <a:t> y posteriormente dar clic en </a:t>
            </a:r>
            <a:r>
              <a:rPr lang="es-MX" sz="1900" b="1" dirty="0" smtClean="0"/>
              <a:t>Cambiar </a:t>
            </a:r>
            <a:r>
              <a:rPr lang="es-MX" sz="1900" b="1" dirty="0" err="1" smtClean="0"/>
              <a:t>password</a:t>
            </a:r>
            <a:r>
              <a:rPr lang="es-MX" sz="1900" dirty="0" smtClean="0"/>
              <a:t>.</a:t>
            </a:r>
            <a:endParaRPr lang="es-MX" sz="1900" i="1" dirty="0"/>
          </a:p>
        </p:txBody>
      </p:sp>
      <p:pic>
        <p:nvPicPr>
          <p:cNvPr id="7" name="Imagen 6"/>
          <p:cNvPicPr>
            <a:picLocks noChangeAspect="1"/>
          </p:cNvPicPr>
          <p:nvPr/>
        </p:nvPicPr>
        <p:blipFill rotWithShape="1">
          <a:blip r:embed="rId2"/>
          <a:srcRect t="7390" r="1427" b="57346"/>
          <a:stretch/>
        </p:blipFill>
        <p:spPr>
          <a:xfrm>
            <a:off x="1636590" y="4014731"/>
            <a:ext cx="8179366" cy="1828800"/>
          </a:xfrm>
          <a:prstGeom prst="rect">
            <a:avLst/>
          </a:prstGeom>
        </p:spPr>
      </p:pic>
      <p:sp>
        <p:nvSpPr>
          <p:cNvPr id="8" name="Título 1"/>
          <p:cNvSpPr txBox="1">
            <a:spLocks/>
          </p:cNvSpPr>
          <p:nvPr/>
        </p:nvSpPr>
        <p:spPr>
          <a:xfrm>
            <a:off x="7008818" y="539249"/>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CAMBIO DE PASSWORD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9"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Cambiar la contraseña para ingresar al Sistema Informático de Contraloría Social Versión 2.0.  </a:t>
            </a:r>
            <a:endParaRPr lang="es-MX" sz="1800" dirty="0"/>
          </a:p>
        </p:txBody>
      </p:sp>
      <p:sp>
        <p:nvSpPr>
          <p:cNvPr id="10" name="Rectángulo redondeado 9"/>
          <p:cNvSpPr/>
          <p:nvPr/>
        </p:nvSpPr>
        <p:spPr>
          <a:xfrm>
            <a:off x="5423337" y="5044990"/>
            <a:ext cx="1292773" cy="38054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304330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838198" y="1012654"/>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a:t>D</a:t>
            </a:r>
            <a:r>
              <a:rPr lang="es-MX" sz="1900" dirty="0" smtClean="0"/>
              <a:t>ar clic en </a:t>
            </a:r>
            <a:r>
              <a:rPr lang="es-MX" sz="1900" u="sng" dirty="0" smtClean="0"/>
              <a:t>Actualización</a:t>
            </a:r>
            <a:r>
              <a:rPr lang="es-MX" sz="1900" dirty="0" smtClean="0"/>
              <a:t> una vez que ya se capturó la nueva contraseña.</a:t>
            </a:r>
            <a:endParaRPr lang="es-MX" sz="1900" u="sng" dirty="0"/>
          </a:p>
        </p:txBody>
      </p:sp>
      <p:pic>
        <p:nvPicPr>
          <p:cNvPr id="5" name="Imagen 4"/>
          <p:cNvPicPr>
            <a:picLocks noChangeAspect="1"/>
          </p:cNvPicPr>
          <p:nvPr/>
        </p:nvPicPr>
        <p:blipFill rotWithShape="1">
          <a:blip r:embed="rId2"/>
          <a:srcRect t="7550" r="1164" b="40541"/>
          <a:stretch/>
        </p:blipFill>
        <p:spPr>
          <a:xfrm>
            <a:off x="2018791" y="2414937"/>
            <a:ext cx="7969885" cy="2616200"/>
          </a:xfrm>
          <a:prstGeom prst="rect">
            <a:avLst/>
          </a:prstGeom>
        </p:spPr>
      </p:pic>
      <p:sp>
        <p:nvSpPr>
          <p:cNvPr id="6" name="Rectángulo redondeado 5"/>
          <p:cNvSpPr/>
          <p:nvPr/>
        </p:nvSpPr>
        <p:spPr>
          <a:xfrm>
            <a:off x="5454869" y="4445900"/>
            <a:ext cx="945931" cy="39411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833239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421052" y="1327525"/>
            <a:ext cx="7101320" cy="39066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400" dirty="0" smtClean="0"/>
              <a:t> </a:t>
            </a:r>
            <a:br>
              <a:rPr lang="es-MX" sz="5400" dirty="0" smtClean="0"/>
            </a:br>
            <a:r>
              <a:rPr lang="es-MX" sz="5400" b="1" dirty="0" smtClean="0">
                <a:solidFill>
                  <a:srgbClr val="C00000"/>
                </a:solidFill>
                <a:effectLst>
                  <a:outerShdw blurRad="38100" dist="38100" dir="2700000" algn="tl">
                    <a:srgbClr val="000000">
                      <a:alpha val="43137"/>
                    </a:srgbClr>
                  </a:outerShdw>
                </a:effectLst>
                <a:latin typeface="+mn-lt"/>
                <a:ea typeface="+mn-ea"/>
                <a:cs typeface="+mn-cs"/>
              </a:rPr>
              <a:t>Módulos para Monitorear a las Ejecutoras</a:t>
            </a:r>
            <a:endParaRPr lang="es-MX" sz="5400" b="1" dirty="0">
              <a:solidFill>
                <a:srgbClr val="C00000"/>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9570661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7008818" y="539249"/>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SEGUIMIENTO A LOS PROGRAMAS ESTATALES DE TRABAJO (PETCS)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5" name="Imagen 4"/>
          <p:cNvPicPr>
            <a:picLocks noChangeAspect="1"/>
          </p:cNvPicPr>
          <p:nvPr/>
        </p:nvPicPr>
        <p:blipFill rotWithShape="1">
          <a:blip r:embed="rId2"/>
          <a:srcRect t="7651" b="64332"/>
          <a:stretch/>
        </p:blipFill>
        <p:spPr>
          <a:xfrm>
            <a:off x="1329560" y="4035972"/>
            <a:ext cx="9753600" cy="2049517"/>
          </a:xfrm>
          <a:prstGeom prst="rect">
            <a:avLst/>
          </a:prstGeom>
        </p:spPr>
      </p:pic>
      <p:sp>
        <p:nvSpPr>
          <p:cNvPr id="6"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PETCS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7"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Realizar la consulta a las 9 actividades preseleccionadas que completaron las Ejecutoras en el módulo de PETCS para el monitoreo y seguimiento por parte de la Instancia Normativa. </a:t>
            </a:r>
            <a:endParaRPr lang="es-MX" sz="1800" dirty="0"/>
          </a:p>
        </p:txBody>
      </p:sp>
      <p:sp>
        <p:nvSpPr>
          <p:cNvPr id="8" name="CuadroTexto 7"/>
          <p:cNvSpPr txBox="1"/>
          <p:nvPr/>
        </p:nvSpPr>
        <p:spPr>
          <a:xfrm>
            <a:off x="847550" y="2876438"/>
            <a:ext cx="10119189" cy="677108"/>
          </a:xfrm>
          <a:prstGeom prst="rect">
            <a:avLst/>
          </a:prstGeom>
          <a:noFill/>
        </p:spPr>
        <p:txBody>
          <a:bodyPr wrap="square" rtlCol="0">
            <a:spAutoFit/>
          </a:bodyPr>
          <a:lstStyle/>
          <a:p>
            <a:r>
              <a:rPr lang="es-MX" sz="1900" dirty="0" smtClean="0"/>
              <a:t>Para iniciar con el seguimiento al PETCS  dar clic en  </a:t>
            </a:r>
            <a:r>
              <a:rPr lang="es-MX" sz="1900" i="1" dirty="0" smtClean="0"/>
              <a:t>PETCS   </a:t>
            </a:r>
            <a:r>
              <a:rPr lang="es-MX" sz="1900" dirty="0" smtClean="0"/>
              <a:t> y posteriormente dar clic en </a:t>
            </a:r>
            <a:r>
              <a:rPr lang="es-MX" sz="1900" i="1" dirty="0" smtClean="0"/>
              <a:t>Seguimiento de Actividades de las Ejecutoras.</a:t>
            </a:r>
            <a:endParaRPr lang="es-MX" sz="1900" i="1" dirty="0"/>
          </a:p>
        </p:txBody>
      </p:sp>
      <p:sp>
        <p:nvSpPr>
          <p:cNvPr id="9" name="Rectángulo redondeado 8"/>
          <p:cNvSpPr/>
          <p:nvPr/>
        </p:nvSpPr>
        <p:spPr>
          <a:xfrm>
            <a:off x="2948151" y="4863672"/>
            <a:ext cx="1324304" cy="8749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901245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r="162" b="30066"/>
          <a:stretch/>
        </p:blipFill>
        <p:spPr>
          <a:xfrm>
            <a:off x="1321674" y="1734206"/>
            <a:ext cx="9737834" cy="4572000"/>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a:t>D</a:t>
            </a:r>
            <a:r>
              <a:rPr lang="es-MX" sz="1900" dirty="0" smtClean="0"/>
              <a:t>ar clic en </a:t>
            </a:r>
            <a:r>
              <a:rPr lang="es-MX" sz="1900" u="sng" dirty="0" smtClean="0"/>
              <a:t>la Ejecutora que va a monitorear</a:t>
            </a:r>
            <a:r>
              <a:rPr lang="es-MX" sz="1900" dirty="0" smtClean="0"/>
              <a:t> para que se despliegue las 9 actividades preseleccionadas de cada Ejecutora.</a:t>
            </a:r>
            <a:endParaRPr lang="es-MX" sz="1900" u="sng" dirty="0"/>
          </a:p>
        </p:txBody>
      </p:sp>
      <p:sp>
        <p:nvSpPr>
          <p:cNvPr id="6" name="Rectángulo redondeado 5"/>
          <p:cNvSpPr/>
          <p:nvPr/>
        </p:nvSpPr>
        <p:spPr>
          <a:xfrm>
            <a:off x="1321674" y="3397479"/>
            <a:ext cx="4700754" cy="32318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914450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7008818" y="539249"/>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CONSULTA DE LOS APOYOS,OBRAS Y SERVICIOS CAPTURADOS POR LA EJECUTORA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APOYOS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6"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Consultar y dar seguimiento los beneficios (apoyo, obra o servicio) que otorga el Programa.</a:t>
            </a:r>
            <a:endParaRPr lang="es-MX" sz="1800" dirty="0"/>
          </a:p>
        </p:txBody>
      </p:sp>
      <p:sp>
        <p:nvSpPr>
          <p:cNvPr id="7" name="CuadroTexto 6"/>
          <p:cNvSpPr txBox="1"/>
          <p:nvPr/>
        </p:nvSpPr>
        <p:spPr>
          <a:xfrm>
            <a:off x="847550" y="2636906"/>
            <a:ext cx="10119189" cy="646331"/>
          </a:xfrm>
          <a:prstGeom prst="rect">
            <a:avLst/>
          </a:prstGeom>
          <a:noFill/>
        </p:spPr>
        <p:txBody>
          <a:bodyPr wrap="square" rtlCol="0">
            <a:spAutoFit/>
          </a:bodyPr>
          <a:lstStyle/>
          <a:p>
            <a:r>
              <a:rPr lang="es-MX" dirty="0" smtClean="0"/>
              <a:t>Para iniciar con el seguimiento a los Apoyos, Obras o Servicios  dar clic en </a:t>
            </a:r>
            <a:r>
              <a:rPr lang="es-MX" i="1" dirty="0" smtClean="0"/>
              <a:t>APOYOS  </a:t>
            </a:r>
            <a:r>
              <a:rPr lang="es-MX" dirty="0" smtClean="0"/>
              <a:t>y posteriormente dar clic en </a:t>
            </a:r>
            <a:r>
              <a:rPr lang="es-MX" i="1" dirty="0" smtClean="0"/>
              <a:t>Consultar Obras, Apoyos y Servicios</a:t>
            </a:r>
            <a:r>
              <a:rPr lang="es-MX" dirty="0" smtClean="0"/>
              <a:t>.</a:t>
            </a:r>
            <a:endParaRPr lang="es-MX" i="1" dirty="0"/>
          </a:p>
        </p:txBody>
      </p:sp>
      <p:pic>
        <p:nvPicPr>
          <p:cNvPr id="8" name="Imagen 7"/>
          <p:cNvPicPr>
            <a:picLocks noChangeAspect="1"/>
          </p:cNvPicPr>
          <p:nvPr/>
        </p:nvPicPr>
        <p:blipFill rotWithShape="1">
          <a:blip r:embed="rId2"/>
          <a:srcRect l="-216" t="7866" r="1" b="63685"/>
          <a:stretch/>
        </p:blipFill>
        <p:spPr>
          <a:xfrm>
            <a:off x="1192118" y="3790657"/>
            <a:ext cx="9774621" cy="2081049"/>
          </a:xfrm>
          <a:prstGeom prst="rect">
            <a:avLst/>
          </a:prstGeom>
        </p:spPr>
      </p:pic>
      <p:sp>
        <p:nvSpPr>
          <p:cNvPr id="9" name="Rectángulo redondeado 8"/>
          <p:cNvSpPr/>
          <p:nvPr/>
        </p:nvSpPr>
        <p:spPr>
          <a:xfrm>
            <a:off x="3988676" y="4490056"/>
            <a:ext cx="1229710" cy="87021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051955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957" b="45412"/>
          <a:stretch/>
        </p:blipFill>
        <p:spPr>
          <a:xfrm>
            <a:off x="1313791" y="2522482"/>
            <a:ext cx="9753600" cy="3326525"/>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a:t>
            </a:r>
            <a:r>
              <a:rPr lang="es-MX" sz="1800" u="sng" dirty="0" smtClean="0"/>
              <a:t>la Ejecutora que va a monitorear</a:t>
            </a:r>
            <a:r>
              <a:rPr lang="es-MX" sz="1800" dirty="0" smtClean="0"/>
              <a:t> para que se muestre cada uno de los apoyos capturados</a:t>
            </a:r>
            <a:r>
              <a:rPr lang="es-MX" sz="1900" dirty="0" smtClean="0"/>
              <a:t>.</a:t>
            </a:r>
            <a:endParaRPr lang="es-MX" sz="1900" u="sng" dirty="0"/>
          </a:p>
        </p:txBody>
      </p:sp>
      <p:sp>
        <p:nvSpPr>
          <p:cNvPr id="6" name="Rectángulo redondeado 5"/>
          <p:cNvSpPr/>
          <p:nvPr/>
        </p:nvSpPr>
        <p:spPr>
          <a:xfrm>
            <a:off x="2286000" y="4682359"/>
            <a:ext cx="7788166" cy="2995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1532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053" t="7527" r="1317" b="12684"/>
          <a:stretch/>
        </p:blipFill>
        <p:spPr>
          <a:xfrm>
            <a:off x="1827418" y="2049241"/>
            <a:ext cx="7977371" cy="4074695"/>
          </a:xfrm>
          <a:prstGeom prst="rect">
            <a:avLst/>
          </a:prstGeom>
        </p:spPr>
      </p:pic>
      <p:sp>
        <p:nvSpPr>
          <p:cNvPr id="5"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la sección </a:t>
            </a:r>
            <a:r>
              <a:rPr lang="es-MX" sz="1800" b="1" i="1" dirty="0" smtClean="0"/>
              <a:t>Programa Anual  de Trabajo de CS</a:t>
            </a:r>
            <a:r>
              <a:rPr lang="es-MX" sz="1800" dirty="0" smtClean="0"/>
              <a:t>,  a continuación dar un clic </a:t>
            </a:r>
            <a:r>
              <a:rPr lang="es-MX" sz="1800" u="sng" dirty="0" smtClean="0"/>
              <a:t>Editar</a:t>
            </a:r>
            <a:r>
              <a:rPr lang="es-MX" sz="1800" dirty="0" smtClean="0"/>
              <a:t> para activar la pantalla. </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6965422" y="1969619"/>
            <a:ext cx="633557" cy="22213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3034553" y="2405798"/>
            <a:ext cx="1505916" cy="27433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948385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muestran los apoyos, obras o servicios capturados, si desea información más específica de la acción dar clic en el apoyo, obra o servicio deseado.</a:t>
            </a:r>
            <a:endParaRPr lang="es-MX" sz="1900" u="sng" dirty="0"/>
          </a:p>
        </p:txBody>
      </p:sp>
      <p:pic>
        <p:nvPicPr>
          <p:cNvPr id="6" name="Imagen 5"/>
          <p:cNvPicPr>
            <a:picLocks noChangeAspect="1"/>
          </p:cNvPicPr>
          <p:nvPr/>
        </p:nvPicPr>
        <p:blipFill rotWithShape="1">
          <a:blip r:embed="rId2"/>
          <a:srcRect l="108" t="7435" b="42565"/>
          <a:stretch/>
        </p:blipFill>
        <p:spPr>
          <a:xfrm>
            <a:off x="1072054" y="2333297"/>
            <a:ext cx="9743090" cy="3657600"/>
          </a:xfrm>
          <a:prstGeom prst="rect">
            <a:avLst/>
          </a:prstGeom>
        </p:spPr>
      </p:pic>
      <p:sp>
        <p:nvSpPr>
          <p:cNvPr id="7" name="Rectángulo redondeado 6"/>
          <p:cNvSpPr/>
          <p:nvPr/>
        </p:nvSpPr>
        <p:spPr>
          <a:xfrm>
            <a:off x="2049516" y="4666593"/>
            <a:ext cx="7788166" cy="2995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07731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b="26401"/>
          <a:stretch/>
        </p:blipFill>
        <p:spPr>
          <a:xfrm>
            <a:off x="2086304" y="2317531"/>
            <a:ext cx="7814442" cy="3877749"/>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muestra el apoyo, obra o servicio con su estructura financiera. </a:t>
            </a:r>
            <a:endParaRPr lang="es-MX" sz="1900" u="sng" dirty="0"/>
          </a:p>
        </p:txBody>
      </p:sp>
    </p:spTree>
    <p:extLst>
      <p:ext uri="{BB962C8B-B14F-4D97-AF65-F5344CB8AC3E}">
        <p14:creationId xmlns:p14="http://schemas.microsoft.com/office/powerpoint/2010/main" val="9113871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731876" y="539249"/>
            <a:ext cx="5108734"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CONSULTA DE COMITÉS CAPTURADOS EN EL SICS</a:t>
            </a:r>
          </a:p>
          <a:p>
            <a:pPr algn="r"/>
            <a:r>
              <a:rPr lang="es-MX" sz="10800" b="1" dirty="0" smtClean="0">
                <a:solidFill>
                  <a:srgbClr val="C00000"/>
                </a:solidFill>
                <a:effectLst>
                  <a:outerShdw blurRad="38100" dist="38100" dir="2700000" algn="tl">
                    <a:srgbClr val="000000">
                      <a:alpha val="43137"/>
                    </a:srgbClr>
                  </a:outerShdw>
                </a:effectLst>
                <a:latin typeface="+mn-lt"/>
                <a:ea typeface="+mn-ea"/>
                <a:cs typeface="+mn-cs"/>
              </a:rPr>
              <a:t>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COMITÉS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6"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Consultar los comités que fueron capturados en el sistema..</a:t>
            </a:r>
            <a:endParaRPr lang="es-MX" sz="1800" dirty="0"/>
          </a:p>
        </p:txBody>
      </p:sp>
      <p:sp>
        <p:nvSpPr>
          <p:cNvPr id="7" name="CuadroTexto 6"/>
          <p:cNvSpPr txBox="1"/>
          <p:nvPr/>
        </p:nvSpPr>
        <p:spPr>
          <a:xfrm>
            <a:off x="847550" y="2636906"/>
            <a:ext cx="10119189" cy="646331"/>
          </a:xfrm>
          <a:prstGeom prst="rect">
            <a:avLst/>
          </a:prstGeom>
          <a:noFill/>
        </p:spPr>
        <p:txBody>
          <a:bodyPr wrap="square" rtlCol="0">
            <a:spAutoFit/>
          </a:bodyPr>
          <a:lstStyle/>
          <a:p>
            <a:r>
              <a:rPr lang="es-MX" dirty="0" smtClean="0"/>
              <a:t>Para iniciar con la consulta de los Comités constituidos dar clic en </a:t>
            </a:r>
            <a:r>
              <a:rPr lang="es-MX" i="1" dirty="0" smtClean="0"/>
              <a:t>Comités </a:t>
            </a:r>
            <a:r>
              <a:rPr lang="es-MX" dirty="0" smtClean="0"/>
              <a:t>y posteriormente dar clic en </a:t>
            </a:r>
            <a:r>
              <a:rPr lang="es-MX" i="1" dirty="0" smtClean="0"/>
              <a:t>Monitorear </a:t>
            </a:r>
            <a:r>
              <a:rPr lang="es-MX" i="1" dirty="0"/>
              <a:t>C</a:t>
            </a:r>
            <a:r>
              <a:rPr lang="es-MX" i="1" dirty="0" smtClean="0"/>
              <a:t>omités</a:t>
            </a:r>
            <a:r>
              <a:rPr lang="es-MX" dirty="0" smtClean="0"/>
              <a:t>.</a:t>
            </a:r>
            <a:endParaRPr lang="es-MX" i="1" dirty="0"/>
          </a:p>
        </p:txBody>
      </p:sp>
      <p:pic>
        <p:nvPicPr>
          <p:cNvPr id="2" name="Imagen 1"/>
          <p:cNvPicPr>
            <a:picLocks noChangeAspect="1"/>
          </p:cNvPicPr>
          <p:nvPr/>
        </p:nvPicPr>
        <p:blipFill>
          <a:blip r:embed="rId2"/>
          <a:stretch>
            <a:fillRect/>
          </a:stretch>
        </p:blipFill>
        <p:spPr>
          <a:xfrm>
            <a:off x="387540" y="3484589"/>
            <a:ext cx="11667086" cy="1634600"/>
          </a:xfrm>
          <a:prstGeom prst="rect">
            <a:avLst/>
          </a:prstGeom>
        </p:spPr>
      </p:pic>
      <p:sp>
        <p:nvSpPr>
          <p:cNvPr id="9" name="Rectángulo redondeado 8"/>
          <p:cNvSpPr/>
          <p:nvPr/>
        </p:nvSpPr>
        <p:spPr>
          <a:xfrm>
            <a:off x="5011617" y="4427878"/>
            <a:ext cx="1481959" cy="69131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571808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24" t="7564" b="51270"/>
          <a:stretch/>
        </p:blipFill>
        <p:spPr>
          <a:xfrm>
            <a:off x="1957549" y="3310758"/>
            <a:ext cx="8466083" cy="2617077"/>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a:t>
            </a:r>
            <a:r>
              <a:rPr lang="es-MX" sz="1800" u="sng" dirty="0" smtClean="0"/>
              <a:t>Buscar</a:t>
            </a:r>
            <a:r>
              <a:rPr lang="es-MX" sz="1800" dirty="0" smtClean="0"/>
              <a:t> para que se muestren los comités capturados</a:t>
            </a:r>
            <a:r>
              <a:rPr lang="es-MX" sz="1900" dirty="0" smtClean="0"/>
              <a:t>.</a:t>
            </a:r>
            <a:endParaRPr lang="es-MX" sz="1900" u="sng" dirty="0"/>
          </a:p>
        </p:txBody>
      </p:sp>
      <p:sp>
        <p:nvSpPr>
          <p:cNvPr id="6" name="Rectángulo redondeado 5"/>
          <p:cNvSpPr/>
          <p:nvPr/>
        </p:nvSpPr>
        <p:spPr>
          <a:xfrm>
            <a:off x="7157546" y="4619297"/>
            <a:ext cx="756744" cy="3310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1200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651" r="1131" b="19073"/>
          <a:stretch/>
        </p:blipFill>
        <p:spPr>
          <a:xfrm>
            <a:off x="2054773" y="1891861"/>
            <a:ext cx="7572779" cy="4209392"/>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la flecha que se encuentra a un lado del nombre del Programa para poder visualizar la lista de Instancias Ejecutoras con comités capturados</a:t>
            </a:r>
            <a:r>
              <a:rPr lang="es-MX" sz="1900" dirty="0" smtClean="0"/>
              <a:t>.</a:t>
            </a:r>
            <a:endParaRPr lang="es-MX" sz="1900" u="sng" dirty="0"/>
          </a:p>
        </p:txBody>
      </p:sp>
      <p:sp>
        <p:nvSpPr>
          <p:cNvPr id="6" name="Rectángulo redondeado 5"/>
          <p:cNvSpPr/>
          <p:nvPr/>
        </p:nvSpPr>
        <p:spPr>
          <a:xfrm>
            <a:off x="2054773" y="3618185"/>
            <a:ext cx="278524" cy="244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653034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r="646" b="19720"/>
          <a:stretch/>
        </p:blipFill>
        <p:spPr>
          <a:xfrm>
            <a:off x="1786757" y="1860332"/>
            <a:ext cx="8350469" cy="4591852"/>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la flecha que esta a un lado del nombre de la Ejecutora para poder visualizar la lista de comités capturados</a:t>
            </a:r>
            <a:r>
              <a:rPr lang="es-MX" sz="1900" dirty="0" smtClean="0"/>
              <a:t>.</a:t>
            </a:r>
            <a:endParaRPr lang="es-MX" sz="1900" u="sng" dirty="0"/>
          </a:p>
        </p:txBody>
      </p:sp>
      <p:sp>
        <p:nvSpPr>
          <p:cNvPr id="8" name="Rectángulo redondeado 7"/>
          <p:cNvSpPr/>
          <p:nvPr/>
        </p:nvSpPr>
        <p:spPr>
          <a:xfrm>
            <a:off x="1786757" y="3911892"/>
            <a:ext cx="436182" cy="2344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350696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220" r="970" b="19289"/>
          <a:stretch/>
        </p:blipFill>
        <p:spPr>
          <a:xfrm>
            <a:off x="2511972" y="2349063"/>
            <a:ext cx="6758152" cy="3761474"/>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Consulta para poder visualizar la información completa del Comité.</a:t>
            </a:r>
            <a:endParaRPr lang="es-MX" sz="1900" u="sng" dirty="0"/>
          </a:p>
        </p:txBody>
      </p:sp>
      <p:sp>
        <p:nvSpPr>
          <p:cNvPr id="6" name="Rectángulo redondeado 5"/>
          <p:cNvSpPr/>
          <p:nvPr/>
        </p:nvSpPr>
        <p:spPr>
          <a:xfrm>
            <a:off x="8734096" y="4112579"/>
            <a:ext cx="331075" cy="2859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376965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866" r="-162" b="17133"/>
          <a:stretch/>
        </p:blipFill>
        <p:spPr>
          <a:xfrm>
            <a:off x="2575034" y="2207172"/>
            <a:ext cx="6947338" cy="3901570"/>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tiene la información completa del comité capturado en el sistema.</a:t>
            </a:r>
            <a:endParaRPr lang="es-MX" sz="1900" u="sng" dirty="0"/>
          </a:p>
        </p:txBody>
      </p:sp>
    </p:spTree>
    <p:extLst>
      <p:ext uri="{BB962C8B-B14F-4D97-AF65-F5344CB8AC3E}">
        <p14:creationId xmlns:p14="http://schemas.microsoft.com/office/powerpoint/2010/main" val="22035802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497614" y="986971"/>
            <a:ext cx="3145972" cy="3549470"/>
          </a:xfrm>
          <a:prstGeom prst="rect">
            <a:avLst/>
          </a:prstGeom>
          <a:noFill/>
          <a:ln>
            <a:noFill/>
          </a:ln>
          <a:extLst/>
        </p:spPr>
      </p:pic>
    </p:spTree>
    <p:extLst>
      <p:ext uri="{BB962C8B-B14F-4D97-AF65-F5344CB8AC3E}">
        <p14:creationId xmlns:p14="http://schemas.microsoft.com/office/powerpoint/2010/main" val="2900398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58" t="7316" r="1184" b="13105"/>
          <a:stretch/>
        </p:blipFill>
        <p:spPr>
          <a:xfrm>
            <a:off x="1537829" y="1939434"/>
            <a:ext cx="8484831" cy="4299285"/>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“Editar Actividad” , para que despliegue la actividad y poder completar la información faltante.</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8808690" y="3241056"/>
            <a:ext cx="429903" cy="35348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2041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3"/>
          <p:cNvSpPr>
            <a:spLocks noChangeArrowheads="1"/>
          </p:cNvSpPr>
          <p:nvPr/>
        </p:nvSpPr>
        <p:spPr bwMode="auto">
          <a:xfrm>
            <a:off x="5062537" y="1938508"/>
            <a:ext cx="7129463"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lnSpc>
                <a:spcPct val="95000"/>
              </a:lnSpc>
            </a:pPr>
            <a:r>
              <a:rPr lang="es-MX" sz="3600" b="1" dirty="0" smtClean="0">
                <a:solidFill>
                  <a:schemeClr val="accent6">
                    <a:lumMod val="60000"/>
                    <a:lumOff val="40000"/>
                  </a:schemeClr>
                </a:solidFill>
                <a:effectLst>
                  <a:outerShdw blurRad="38100" dist="38100" dir="2700000" algn="tl">
                    <a:srgbClr val="000000">
                      <a:alpha val="43137"/>
                    </a:srgbClr>
                  </a:outerShdw>
                </a:effectLst>
                <a:latin typeface="Tahoma" panose="020B0604030504040204" pitchFamily="34" charset="0"/>
              </a:rPr>
              <a:t>Sistema </a:t>
            </a:r>
            <a:r>
              <a:rPr lang="es-MX" sz="3600" b="1" dirty="0">
                <a:solidFill>
                  <a:schemeClr val="accent6">
                    <a:lumMod val="60000"/>
                    <a:lumOff val="40000"/>
                  </a:schemeClr>
                </a:solidFill>
                <a:effectLst>
                  <a:outerShdw blurRad="38100" dist="38100" dir="2700000" algn="tl">
                    <a:srgbClr val="000000">
                      <a:alpha val="43137"/>
                    </a:srgbClr>
                  </a:outerShdw>
                </a:effectLst>
                <a:latin typeface="Tahoma" panose="020B0604030504040204" pitchFamily="34" charset="0"/>
              </a:rPr>
              <a:t>Informático de Contraloría </a:t>
            </a:r>
            <a:r>
              <a:rPr lang="es-MX" sz="3600" b="1" dirty="0" smtClean="0">
                <a:solidFill>
                  <a:schemeClr val="accent6">
                    <a:lumMod val="60000"/>
                    <a:lumOff val="40000"/>
                  </a:schemeClr>
                </a:solidFill>
                <a:effectLst>
                  <a:outerShdw blurRad="38100" dist="38100" dir="2700000" algn="tl">
                    <a:srgbClr val="000000">
                      <a:alpha val="43137"/>
                    </a:srgbClr>
                  </a:outerShdw>
                </a:effectLst>
                <a:latin typeface="Tahoma" panose="020B0604030504040204" pitchFamily="34" charset="0"/>
              </a:rPr>
              <a:t>Social</a:t>
            </a:r>
          </a:p>
          <a:p>
            <a:pPr algn="ctr" eaLnBrk="1" hangingPunct="1">
              <a:lnSpc>
                <a:spcPct val="95000"/>
              </a:lnSpc>
            </a:pPr>
            <a:r>
              <a:rPr lang="es-MX" sz="3600" b="1" dirty="0" smtClean="0">
                <a:solidFill>
                  <a:srgbClr val="002060"/>
                </a:solidFill>
                <a:effectLst>
                  <a:outerShdw blurRad="38100" dist="38100" dir="2700000" algn="tl">
                    <a:srgbClr val="000000">
                      <a:alpha val="43137"/>
                    </a:srgbClr>
                  </a:outerShdw>
                </a:effectLst>
                <a:latin typeface="Tahoma" panose="020B0604030504040204" pitchFamily="34" charset="0"/>
              </a:rPr>
              <a:t>(SICS </a:t>
            </a:r>
            <a:r>
              <a:rPr lang="es-MX" b="1" dirty="0" smtClean="0">
                <a:solidFill>
                  <a:srgbClr val="002060"/>
                </a:solidFill>
                <a:effectLst>
                  <a:outerShdw blurRad="38100" dist="38100" dir="2700000" algn="tl">
                    <a:srgbClr val="000000">
                      <a:alpha val="43137"/>
                    </a:srgbClr>
                  </a:outerShdw>
                </a:effectLst>
                <a:latin typeface="Tahoma" panose="020B0604030504040204" pitchFamily="34" charset="0"/>
              </a:rPr>
              <a:t>Ver. 2.0</a:t>
            </a:r>
            <a:r>
              <a:rPr lang="es-MX" sz="3600" b="1" dirty="0" smtClean="0">
                <a:solidFill>
                  <a:srgbClr val="002060"/>
                </a:solidFill>
                <a:effectLst>
                  <a:outerShdw blurRad="38100" dist="38100" dir="2700000" algn="tl">
                    <a:srgbClr val="000000">
                      <a:alpha val="43137"/>
                    </a:srgbClr>
                  </a:outerShdw>
                </a:effectLst>
                <a:latin typeface="Tahoma" panose="020B0604030504040204" pitchFamily="34" charset="0"/>
              </a:rPr>
              <a:t>)</a:t>
            </a:r>
            <a:endParaRPr lang="es-MX" sz="3600" b="1" dirty="0">
              <a:solidFill>
                <a:srgbClr val="002060"/>
              </a:solidFill>
              <a:effectLst>
                <a:outerShdw blurRad="38100" dist="38100" dir="2700000" algn="tl">
                  <a:srgbClr val="000000">
                    <a:alpha val="43137"/>
                  </a:srgbClr>
                </a:outerShdw>
              </a:effectLst>
              <a:latin typeface="Tahoma" panose="020B0604030504040204" pitchFamily="34" charset="0"/>
            </a:endParaRPr>
          </a:p>
        </p:txBody>
      </p:sp>
      <p:pic>
        <p:nvPicPr>
          <p:cNvPr id="18" name="Imagen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628775"/>
            <a:ext cx="5773529" cy="3253129"/>
          </a:xfrm>
          <a:prstGeom prst="rect">
            <a:avLst/>
          </a:prstGeom>
          <a:solidFill>
            <a:srgbClr val="FFE1E1"/>
          </a:solidFill>
          <a:effectLst>
            <a:softEdge rad="635000"/>
          </a:effectLst>
          <a:extLst>
            <a:ext uri="{91240B29-F687-4F45-9708-019B960494DF}">
              <a14:hiddenLine xmlns:a14="http://schemas.microsoft.com/office/drawing/2010/main" w="9525">
                <a:solidFill>
                  <a:srgbClr val="000000"/>
                </a:solidFill>
                <a:miter lim="800000"/>
                <a:headEnd/>
                <a:tailEnd/>
              </a14:hiddenLine>
            </a:ext>
          </a:extLst>
        </p:spPr>
      </p:pic>
      <p:sp>
        <p:nvSpPr>
          <p:cNvPr id="20" name="5 CuadroTexto"/>
          <p:cNvSpPr txBox="1">
            <a:spLocks noChangeArrowheads="1"/>
          </p:cNvSpPr>
          <p:nvPr/>
        </p:nvSpPr>
        <p:spPr bwMode="auto">
          <a:xfrm>
            <a:off x="3151752" y="338968"/>
            <a:ext cx="9032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s-ES_tradnl" sz="1600" b="1" dirty="0">
                <a:latin typeface="Trajan Pro" panose="02020502050506020301" pitchFamily="18" charset="0"/>
              </a:rPr>
              <a:t>SUBSECRETARÍA DE CONTROL Y AUDITORÍA DE LA GESTIÓN </a:t>
            </a:r>
            <a:r>
              <a:rPr lang="es-ES_tradnl" sz="1600" b="1" dirty="0" smtClean="0">
                <a:latin typeface="Trajan Pro" panose="02020502050506020301" pitchFamily="18" charset="0"/>
              </a:rPr>
              <a:t>PÚBLICA</a:t>
            </a:r>
          </a:p>
        </p:txBody>
      </p:sp>
      <p:sp>
        <p:nvSpPr>
          <p:cNvPr id="21" name="1 Rectángulo"/>
          <p:cNvSpPr/>
          <p:nvPr/>
        </p:nvSpPr>
        <p:spPr>
          <a:xfrm>
            <a:off x="3672645" y="791338"/>
            <a:ext cx="8424936" cy="307777"/>
          </a:xfrm>
          <a:prstGeom prst="rect">
            <a:avLst/>
          </a:prstGeom>
        </p:spPr>
        <p:txBody>
          <a:bodyPr wrap="square">
            <a:spAutoFit/>
          </a:bodyPr>
          <a:lstStyle/>
          <a:p>
            <a:pPr algn="r"/>
            <a:r>
              <a:rPr lang="es-ES_tradnl" sz="1400" b="1" dirty="0">
                <a:latin typeface="Trajan Pro" panose="02020502050506020301" pitchFamily="18" charset="0"/>
                <a:cs typeface="Arial" pitchFamily="34" charset="0"/>
              </a:rPr>
              <a:t>UNIDAD DE OPERACIÓN REGIONAL Y CONTRALORÍA SOCIAL</a:t>
            </a:r>
          </a:p>
        </p:txBody>
      </p:sp>
      <p:sp>
        <p:nvSpPr>
          <p:cNvPr id="23" name="Rectangle 14"/>
          <p:cNvSpPr>
            <a:spLocks noChangeArrowheads="1"/>
          </p:cNvSpPr>
          <p:nvPr/>
        </p:nvSpPr>
        <p:spPr bwMode="auto">
          <a:xfrm>
            <a:off x="246743" y="6350578"/>
            <a:ext cx="798285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lnSpc>
                <a:spcPct val="105000"/>
              </a:lnSpc>
            </a:pPr>
            <a:r>
              <a:rPr lang="es-MX" b="1" dirty="0">
                <a:solidFill>
                  <a:schemeClr val="bg1"/>
                </a:solidFill>
                <a:latin typeface="Trajan Pro" panose="02020502050506020301" pitchFamily="18" charset="0"/>
              </a:rPr>
              <a:t>Dirección General Adjunta de Contraloría Social</a:t>
            </a:r>
          </a:p>
        </p:txBody>
      </p:sp>
      <p:sp>
        <p:nvSpPr>
          <p:cNvPr id="2" name="Rectángulo 1"/>
          <p:cNvSpPr/>
          <p:nvPr/>
        </p:nvSpPr>
        <p:spPr>
          <a:xfrm>
            <a:off x="529321" y="4380490"/>
            <a:ext cx="5001324" cy="1323439"/>
          </a:xfrm>
          <a:prstGeom prst="rect">
            <a:avLst/>
          </a:prstGeom>
        </p:spPr>
        <p:txBody>
          <a:bodyPr wrap="square">
            <a:spAutoFit/>
          </a:bodyPr>
          <a:lstStyle/>
          <a:p>
            <a:pPr algn="ctr"/>
            <a:r>
              <a:rPr lang="es-MX" sz="4800" dirty="0">
                <a:solidFill>
                  <a:srgbClr val="C00000"/>
                </a:solidFill>
                <a:effectLst>
                  <a:outerShdw blurRad="38100" dist="38100" dir="2700000" algn="tl">
                    <a:srgbClr val="000000">
                      <a:alpha val="43137"/>
                    </a:srgbClr>
                  </a:outerShdw>
                </a:effectLst>
              </a:rPr>
              <a:t>Manual de </a:t>
            </a:r>
            <a:r>
              <a:rPr lang="es-MX" sz="4800" dirty="0" smtClean="0">
                <a:solidFill>
                  <a:srgbClr val="C00000"/>
                </a:solidFill>
                <a:effectLst>
                  <a:outerShdw blurRad="38100" dist="38100" dir="2700000" algn="tl">
                    <a:srgbClr val="000000">
                      <a:alpha val="43137"/>
                    </a:srgbClr>
                  </a:outerShdw>
                </a:effectLst>
              </a:rPr>
              <a:t>Usuario</a:t>
            </a:r>
            <a:endParaRPr lang="es-MX" sz="3200" dirty="0" smtClean="0">
              <a:solidFill>
                <a:srgbClr val="C00000"/>
              </a:solidFill>
              <a:effectLst>
                <a:outerShdw blurRad="38100" dist="38100" dir="2700000" algn="tl">
                  <a:srgbClr val="000000">
                    <a:alpha val="43137"/>
                  </a:srgbClr>
                </a:outerShdw>
              </a:effectLst>
            </a:endParaRPr>
          </a:p>
          <a:p>
            <a:pPr algn="ctr"/>
            <a:r>
              <a:rPr lang="es-MX" sz="3200" dirty="0" smtClean="0">
                <a:solidFill>
                  <a:srgbClr val="C00000"/>
                </a:solidFill>
                <a:effectLst>
                  <a:outerShdw blurRad="38100" dist="38100" dir="2700000" algn="tl">
                    <a:srgbClr val="000000">
                      <a:alpha val="43137"/>
                    </a:srgbClr>
                  </a:outerShdw>
                </a:effectLst>
              </a:rPr>
              <a:t>(Instancia Normativa)</a:t>
            </a:r>
            <a:endParaRPr lang="es-MX" sz="3200" dirty="0">
              <a:solidFill>
                <a:srgbClr val="C00000"/>
              </a:solidFill>
            </a:endParaRPr>
          </a:p>
        </p:txBody>
      </p:sp>
    </p:spTree>
    <p:extLst>
      <p:ext uri="{BB962C8B-B14F-4D97-AF65-F5344CB8AC3E}">
        <p14:creationId xmlns:p14="http://schemas.microsoft.com/office/powerpoint/2010/main" val="144900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316" r="1185" b="7842"/>
          <a:stretch/>
        </p:blipFill>
        <p:spPr>
          <a:xfrm>
            <a:off x="2229851" y="1620252"/>
            <a:ext cx="7636042" cy="4097637"/>
          </a:xfrm>
          <a:prstGeom prst="rect">
            <a:avLst/>
          </a:prstGeom>
        </p:spPr>
      </p:pic>
      <p:sp>
        <p:nvSpPr>
          <p:cNvPr id="6" name="Marcador de contenido 2"/>
          <p:cNvSpPr txBox="1">
            <a:spLocks/>
          </p:cNvSpPr>
          <p:nvPr/>
        </p:nvSpPr>
        <p:spPr>
          <a:xfrm>
            <a:off x="1110913"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En la pantalla “Capture los Datos de la Actividad”, seleccione Fecha de Inicio, Fecha Fin y capture la meta, dar clic en </a:t>
            </a:r>
            <a:r>
              <a:rPr lang="es-MX" sz="1800" u="sng" dirty="0" smtClean="0"/>
              <a:t>Guardar</a:t>
            </a:r>
            <a:r>
              <a:rPr lang="es-MX" sz="1800" dirty="0" smtClean="0"/>
              <a:t> cuando haya completado la información de los campos solicitados.</a:t>
            </a:r>
            <a:endParaRPr lang="es-MX" sz="1800" u="sng" dirty="0">
              <a:effectLst>
                <a:outerShdw blurRad="38100" dist="38100" dir="2700000" algn="tl">
                  <a:srgbClr val="000000">
                    <a:alpha val="43137"/>
                  </a:srgbClr>
                </a:outerShdw>
              </a:effectLst>
            </a:endParaRPr>
          </a:p>
        </p:txBody>
      </p:sp>
      <p:sp>
        <p:nvSpPr>
          <p:cNvPr id="5" name="Rectángulo redondeado 4"/>
          <p:cNvSpPr/>
          <p:nvPr/>
        </p:nvSpPr>
        <p:spPr>
          <a:xfrm>
            <a:off x="5344509" y="3918974"/>
            <a:ext cx="567560" cy="35348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3554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185" t="8789" r="1842" b="10579"/>
          <a:stretch/>
        </p:blipFill>
        <p:spPr>
          <a:xfrm>
            <a:off x="1642979" y="1600200"/>
            <a:ext cx="8224921" cy="4274280"/>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“Borrar Actividad” , solo en el caso de que desee eliminar la información capturada en una actividad en específico.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9112468" y="3272587"/>
            <a:ext cx="346843" cy="39391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89616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4" t="7499" r="1147" b="5500"/>
          <a:stretch/>
        </p:blipFill>
        <p:spPr>
          <a:xfrm>
            <a:off x="2540000" y="1701800"/>
            <a:ext cx="7181072" cy="3975100"/>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Si para confirmar el borrado de  la información que fue capturada.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5376040" y="3689349"/>
            <a:ext cx="346843" cy="39391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2248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43" t="7666" r="1250" b="5166"/>
          <a:stretch/>
        </p:blipFill>
        <p:spPr>
          <a:xfrm>
            <a:off x="1841500" y="1498600"/>
            <a:ext cx="8013700" cy="4468193"/>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el icono </a:t>
            </a:r>
            <a:r>
              <a:rPr lang="es-MX" sz="1900" u="sng" dirty="0" smtClean="0"/>
              <a:t>Guardar</a:t>
            </a:r>
            <a:r>
              <a:rPr lang="es-MX" sz="1900" dirty="0" smtClean="0"/>
              <a:t>  cuando </a:t>
            </a:r>
            <a:r>
              <a:rPr lang="es-MX" sz="1800" dirty="0" smtClean="0"/>
              <a:t>haya</a:t>
            </a:r>
            <a:r>
              <a:rPr lang="es-MX" sz="1900" dirty="0" smtClean="0"/>
              <a:t> completado de capturar la información faltante.</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7551682" y="2140807"/>
            <a:ext cx="662153" cy="3824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77355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42" t="7500" r="1251" b="5001"/>
          <a:stretch/>
        </p:blipFill>
        <p:spPr>
          <a:xfrm>
            <a:off x="1701800" y="1473200"/>
            <a:ext cx="8145949" cy="4559300"/>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Si desea borrar toda la información que capturó de las 9 actividades preseleccionadas, dar clic en el icono </a:t>
            </a:r>
            <a:r>
              <a:rPr lang="es-MX" sz="1800" u="sng" dirty="0" smtClean="0"/>
              <a:t>Borrar.</a:t>
            </a:r>
            <a:endParaRPr lang="es-MX" sz="1800" u="sng" dirty="0">
              <a:effectLst>
                <a:outerShdw blurRad="38100" dist="38100" dir="2700000" algn="tl">
                  <a:srgbClr val="000000">
                    <a:alpha val="43137"/>
                  </a:srgbClr>
                </a:outerShdw>
              </a:effectLst>
            </a:endParaRPr>
          </a:p>
        </p:txBody>
      </p:sp>
      <p:sp>
        <p:nvSpPr>
          <p:cNvPr id="5" name="Rectángulo redondeado 4"/>
          <p:cNvSpPr/>
          <p:nvPr/>
        </p:nvSpPr>
        <p:spPr>
          <a:xfrm>
            <a:off x="8040413" y="2360756"/>
            <a:ext cx="662153" cy="3824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0888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501" r="1251" b="5167"/>
          <a:stretch/>
        </p:blipFill>
        <p:spPr>
          <a:xfrm>
            <a:off x="2367017" y="1964121"/>
            <a:ext cx="7200900" cy="4005596"/>
          </a:xfrm>
          <a:prstGeom prst="rect">
            <a:avLst/>
          </a:prstGeom>
        </p:spPr>
      </p:pic>
      <p:sp>
        <p:nvSpPr>
          <p:cNvPr id="3" name="Marcador de contenido 2"/>
          <p:cNvSpPr txBox="1">
            <a:spLocks/>
          </p:cNvSpPr>
          <p:nvPr/>
        </p:nvSpPr>
        <p:spPr>
          <a:xfrm>
            <a:off x="850899" y="10595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El sistema muestra el siguiente mensaje de que se elimino toda la información.</a:t>
            </a:r>
            <a:endParaRPr lang="es-MX" sz="1900" u="sng" dirty="0">
              <a:effectLst>
                <a:outerShdw blurRad="38100" dist="38100" dir="2700000" algn="tl">
                  <a:srgbClr val="000000">
                    <a:alpha val="43137"/>
                  </a:srgbClr>
                </a:outerShdw>
              </a:effectLst>
            </a:endParaRPr>
          </a:p>
        </p:txBody>
      </p:sp>
      <p:sp>
        <p:nvSpPr>
          <p:cNvPr id="5" name="Rectángulo redondeado 4"/>
          <p:cNvSpPr/>
          <p:nvPr/>
        </p:nvSpPr>
        <p:spPr>
          <a:xfrm>
            <a:off x="4915947" y="3480107"/>
            <a:ext cx="1894756" cy="5401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4036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1" t="7833" r="1250" b="4833"/>
          <a:stretch/>
        </p:blipFill>
        <p:spPr>
          <a:xfrm>
            <a:off x="1930400" y="1828800"/>
            <a:ext cx="7999302" cy="4444999"/>
          </a:xfrm>
          <a:prstGeom prst="rect">
            <a:avLst/>
          </a:prstGeom>
        </p:spPr>
      </p:pic>
      <p:sp>
        <p:nvSpPr>
          <p:cNvPr id="3" name="Marcador de contenido 2"/>
          <p:cNvSpPr txBox="1">
            <a:spLocks/>
          </p:cNvSpPr>
          <p:nvPr/>
        </p:nvSpPr>
        <p:spPr>
          <a:xfrm>
            <a:off x="761999" y="996093"/>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Existe otra opción de borrar la información capturada en las actividades preseleccionadas, dar clic en la actividad a borrar y a continuación, dar clic en el icono </a:t>
            </a:r>
            <a:r>
              <a:rPr lang="es-MX" sz="1800" u="sng" dirty="0" smtClean="0"/>
              <a:t>Cancelar</a:t>
            </a:r>
            <a:r>
              <a:rPr lang="es-MX" sz="1800" dirty="0" smtClean="0"/>
              <a:t>, hacer este proceso por cada una de las actividades a borrar.</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8683906" y="2786424"/>
            <a:ext cx="665046" cy="24055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2057134" y="4278893"/>
            <a:ext cx="7559832" cy="54535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03560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667" r="1355" b="5167"/>
          <a:stretch/>
        </p:blipFill>
        <p:spPr>
          <a:xfrm>
            <a:off x="1968500" y="1778000"/>
            <a:ext cx="8356600" cy="4644529"/>
          </a:xfrm>
          <a:prstGeom prst="rect">
            <a:avLst/>
          </a:prstGeom>
        </p:spPr>
      </p:pic>
      <p:sp>
        <p:nvSpPr>
          <p:cNvPr id="3" name="Marcador de contenido 2"/>
          <p:cNvSpPr txBox="1">
            <a:spLocks/>
          </p:cNvSpPr>
          <p:nvPr/>
        </p:nvSpPr>
        <p:spPr>
          <a:xfrm>
            <a:off x="761999" y="919893"/>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borro la información registrada, dar clic en </a:t>
            </a:r>
            <a:r>
              <a:rPr lang="es-MX" sz="1800" u="sng" dirty="0" smtClean="0"/>
              <a:t>Editar</a:t>
            </a:r>
            <a:r>
              <a:rPr lang="es-MX" sz="1800" dirty="0" smtClean="0"/>
              <a:t> para iniciar nuevamente con la captura de los datos faltantes.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7469962" y="2765847"/>
            <a:ext cx="475858" cy="245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1869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43" t="7666" r="1250" b="5166"/>
          <a:stretch/>
        </p:blipFill>
        <p:spPr>
          <a:xfrm>
            <a:off x="2387600" y="1524000"/>
            <a:ext cx="8013700" cy="4468193"/>
          </a:xfrm>
          <a:prstGeom prst="rect">
            <a:avLst/>
          </a:prstGeom>
        </p:spPr>
      </p:pic>
      <p:sp>
        <p:nvSpPr>
          <p:cNvPr id="5" name="Marcador de contenido 2"/>
          <p:cNvSpPr txBox="1">
            <a:spLocks/>
          </p:cNvSpPr>
          <p:nvPr/>
        </p:nvSpPr>
        <p:spPr>
          <a:xfrm>
            <a:off x="761999" y="1021493"/>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clic en </a:t>
            </a:r>
            <a:r>
              <a:rPr lang="es-MX" sz="1800" u="sng" dirty="0" smtClean="0"/>
              <a:t>Guardar</a:t>
            </a:r>
            <a:r>
              <a:rPr lang="es-MX" sz="1800" dirty="0" smtClean="0"/>
              <a:t>, ya que se haya capturado toda la información de las 9 actividades preseleccionadas. </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8053285" y="2166207"/>
            <a:ext cx="680811" cy="32474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5236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2" t="7333" r="1041" b="11667"/>
          <a:stretch/>
        </p:blipFill>
        <p:spPr>
          <a:xfrm>
            <a:off x="2400300" y="2301261"/>
            <a:ext cx="7447547" cy="3959839"/>
          </a:xfrm>
          <a:prstGeom prst="rect">
            <a:avLst/>
          </a:prstGeom>
        </p:spPr>
      </p:pic>
      <p:sp>
        <p:nvSpPr>
          <p:cNvPr id="5" name="Marcador de contenido 2"/>
          <p:cNvSpPr txBox="1">
            <a:spLocks/>
          </p:cNvSpPr>
          <p:nvPr/>
        </p:nvSpPr>
        <p:spPr>
          <a:xfrm>
            <a:off x="761999" y="1021493"/>
            <a:ext cx="10515600" cy="116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Después de dar clic en </a:t>
            </a:r>
            <a:r>
              <a:rPr lang="es-MX" sz="1800" u="sng" dirty="0" smtClean="0"/>
              <a:t>Guardar</a:t>
            </a:r>
            <a:r>
              <a:rPr lang="es-MX" sz="1800" dirty="0" smtClean="0"/>
              <a:t> se activa el icono </a:t>
            </a:r>
            <a:r>
              <a:rPr lang="es-MX" sz="1800" u="sng" dirty="0" smtClean="0"/>
              <a:t>Enviar</a:t>
            </a:r>
            <a:r>
              <a:rPr lang="es-MX" sz="1800" dirty="0" smtClean="0"/>
              <a:t>, sí este icono no se activa es que falta capturar alguna información, dar clic en </a:t>
            </a:r>
            <a:r>
              <a:rPr lang="es-MX" sz="1800" u="sng" dirty="0" smtClean="0"/>
              <a:t>Enviar </a:t>
            </a:r>
            <a:r>
              <a:rPr lang="es-MX" sz="1800" dirty="0" smtClean="0"/>
              <a:t> ya que se haya no haya faltado ningún dato para que la pueda recibir la Secretaría de la Función Pública para la posterior validación de los Documentos Básicos (Esquema, Guía Operativa y PATCS)</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9219934" y="2828909"/>
            <a:ext cx="475858" cy="245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0991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941756" y="360947"/>
            <a:ext cx="2881110" cy="707886"/>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Introducción</a:t>
            </a:r>
          </a:p>
        </p:txBody>
      </p:sp>
      <p:sp>
        <p:nvSpPr>
          <p:cNvPr id="5" name="Marcador de contenido 2"/>
          <p:cNvSpPr txBox="1">
            <a:spLocks/>
          </p:cNvSpPr>
          <p:nvPr/>
        </p:nvSpPr>
        <p:spPr>
          <a:xfrm>
            <a:off x="838200" y="1546972"/>
            <a:ext cx="10515600" cy="41066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2300" dirty="0" smtClean="0"/>
              <a:t>De acuerdo  con los Lineamientos para la Promoción y Operación de la Contraloría Social en los Programas Federales de Desarrollo Social publicados en el Diario Oficial de la Federación  el 11 de abril de 2008: Establece que la herramienta para la administración de todas las actividades de Contraloría Social es el Sistema Informático de Contraloría Social (SICS).</a:t>
            </a:r>
          </a:p>
          <a:p>
            <a:pPr marL="0" indent="0" algn="just">
              <a:buFont typeface="Arial" panose="020B0604020202020204" pitchFamily="34" charset="0"/>
              <a:buNone/>
            </a:pPr>
            <a:endParaRPr lang="es-MX" sz="2300" dirty="0" smtClean="0"/>
          </a:p>
          <a:p>
            <a:pPr marL="0" indent="0" algn="just">
              <a:buFont typeface="Arial" panose="020B0604020202020204" pitchFamily="34" charset="0"/>
              <a:buNone/>
            </a:pPr>
            <a:r>
              <a:rPr lang="es-MX" sz="2300" dirty="0" smtClean="0"/>
              <a:t>El Sistema Informático de Contraloría Social (SICS) “Versión 2” fue diseñado con el objetivo de mejorar el proceso de reporte de las acciones de Contraloría Social que llevan a cabo los Programas de Desarrollo Social sujetos a Reglas de Operación, esta versión incorpora las experiencias de los usuarios de las Instancias Normativas como de las Ejecutoras, dando como resultado un sistema más ágil, más completo, cubriendo todos los procesos operativos que integran la Contraloría Social, es un sistema más atractivo a los usuarios, ya que lo invita interactuar de manera sencilla y rápida, esto se ve reflejado en una disminución en el tiempo de captura debido a que las interfaces son más rápidas.</a:t>
            </a:r>
          </a:p>
        </p:txBody>
      </p:sp>
    </p:spTree>
    <p:extLst>
      <p:ext uri="{BB962C8B-B14F-4D97-AF65-F5344CB8AC3E}">
        <p14:creationId xmlns:p14="http://schemas.microsoft.com/office/powerpoint/2010/main" val="2344029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2" t="7747" r="1149" b="5106"/>
          <a:stretch/>
        </p:blipFill>
        <p:spPr>
          <a:xfrm>
            <a:off x="2146300" y="1638300"/>
            <a:ext cx="7797800" cy="4097570"/>
          </a:xfrm>
          <a:prstGeom prst="rect">
            <a:avLst/>
          </a:prstGeom>
        </p:spPr>
      </p:pic>
      <p:sp>
        <p:nvSpPr>
          <p:cNvPr id="3" name="Marcador de contenido 2"/>
          <p:cNvSpPr txBox="1">
            <a:spLocks/>
          </p:cNvSpPr>
          <p:nvPr/>
        </p:nvSpPr>
        <p:spPr>
          <a:xfrm>
            <a:off x="1193799" y="9960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Si para confirmar el envío de los Documentos Básicos para su validación.</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5183962" y="3806371"/>
            <a:ext cx="475858" cy="245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3094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1" t="7500" r="1250" b="29667"/>
          <a:stretch/>
        </p:blipFill>
        <p:spPr>
          <a:xfrm>
            <a:off x="1231900" y="2019300"/>
            <a:ext cx="8958250" cy="3581400"/>
          </a:xfrm>
          <a:prstGeom prst="rect">
            <a:avLst/>
          </a:prstGeom>
        </p:spPr>
      </p:pic>
      <p:sp>
        <p:nvSpPr>
          <p:cNvPr id="3" name="Marcador de contenido 2"/>
          <p:cNvSpPr txBox="1">
            <a:spLocks/>
          </p:cNvSpPr>
          <p:nvPr/>
        </p:nvSpPr>
        <p:spPr>
          <a:xfrm>
            <a:off x="850899" y="10595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El sistema muestra el siguiente mensaje de que se envío la información. Adicionalmente presenta al usuario el aviso si desea descargar su acuse de recibo enviado por la Secretaría de la Función Pública.</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2645714" y="5209502"/>
            <a:ext cx="5970252" cy="39119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0621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12" t="7000" r="834" b="58667"/>
          <a:stretch/>
        </p:blipFill>
        <p:spPr>
          <a:xfrm>
            <a:off x="863600" y="1536699"/>
            <a:ext cx="10375900" cy="2252303"/>
          </a:xfrm>
          <a:prstGeom prst="rect">
            <a:avLst/>
          </a:prstGeom>
        </p:spPr>
      </p:pic>
      <p:sp>
        <p:nvSpPr>
          <p:cNvPr id="3" name="Marcador de contenido 2"/>
          <p:cNvSpPr txBox="1">
            <a:spLocks/>
          </p:cNvSpPr>
          <p:nvPr/>
        </p:nvSpPr>
        <p:spPr>
          <a:xfrm>
            <a:off x="1193799" y="9960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Descargar Acuse Si para visualizar el archivo que lo contiene.</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7990446" y="3045852"/>
            <a:ext cx="574005" cy="2897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1545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000" r="1251" b="5000"/>
          <a:stretch/>
        </p:blipFill>
        <p:spPr>
          <a:xfrm>
            <a:off x="1778000" y="1384300"/>
            <a:ext cx="8077200" cy="4527348"/>
          </a:xfrm>
          <a:prstGeom prst="rect">
            <a:avLst/>
          </a:prstGeom>
        </p:spPr>
      </p:pic>
      <p:sp>
        <p:nvSpPr>
          <p:cNvPr id="5" name="Marcador de contenido 2"/>
          <p:cNvSpPr txBox="1">
            <a:spLocks/>
          </p:cNvSpPr>
          <p:nvPr/>
        </p:nvSpPr>
        <p:spPr>
          <a:xfrm>
            <a:off x="1193799" y="9198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A continuación se muestra el acuse que emite el Sistema.</a:t>
            </a:r>
            <a:endParaRPr lang="es-MX"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3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692537" y="309339"/>
            <a:ext cx="5499463" cy="1865126"/>
          </a:xfrm>
          <a:noFill/>
        </p:spPr>
        <p:txBody>
          <a:bodyPr wrap="square" rtlCol="0">
            <a:spAutoFit/>
          </a:bodyPr>
          <a:lstStyle/>
          <a:p>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OBSERVACIONES DE LA SECRETARIA DE LA FUNCION PÚBLICA A LOS DOCUMENTOS </a:t>
            </a:r>
            <a:r>
              <a:rPr lang="es-MX" sz="3200" b="1" dirty="0">
                <a:solidFill>
                  <a:srgbClr val="C00000"/>
                </a:solidFill>
                <a:effectLst>
                  <a:outerShdw blurRad="38100" dist="38100" dir="2700000" algn="tl">
                    <a:srgbClr val="000000">
                      <a:alpha val="43137"/>
                    </a:srgbClr>
                  </a:outerShdw>
                </a:effectLst>
                <a:latin typeface="+mn-lt"/>
                <a:ea typeface="+mn-ea"/>
                <a:cs typeface="+mn-cs"/>
              </a:rPr>
              <a:t>BÁSICOS</a:t>
            </a:r>
          </a:p>
        </p:txBody>
      </p:sp>
      <p:pic>
        <p:nvPicPr>
          <p:cNvPr id="5" name="Imagen 4"/>
          <p:cNvPicPr>
            <a:picLocks noChangeAspect="1"/>
          </p:cNvPicPr>
          <p:nvPr/>
        </p:nvPicPr>
        <p:blipFill rotWithShape="1">
          <a:blip r:embed="rId2"/>
          <a:srcRect t="8396" b="5491"/>
          <a:stretch/>
        </p:blipFill>
        <p:spPr>
          <a:xfrm>
            <a:off x="3252951" y="3310759"/>
            <a:ext cx="4828031" cy="3121572"/>
          </a:xfrm>
          <a:prstGeom prst="rect">
            <a:avLst/>
          </a:prstGeom>
        </p:spPr>
      </p:pic>
      <p:sp>
        <p:nvSpPr>
          <p:cNvPr id="6" name="Marcador de contenido 2"/>
          <p:cNvSpPr txBox="1">
            <a:spLocks/>
          </p:cNvSpPr>
          <p:nvPr/>
        </p:nvSpPr>
        <p:spPr>
          <a:xfrm>
            <a:off x="409166" y="2174465"/>
            <a:ext cx="10942006"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El proceso inicia con el envío de un correo electrónico que hace el Sistema Informático de Contraloría Social (SICS) Versión 2.0  al Enlace de Contraloría Social.</a:t>
            </a:r>
            <a:endParaRPr lang="es-MX"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166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 t="6788" r="161" b="37178"/>
          <a:stretch/>
        </p:blipFill>
        <p:spPr>
          <a:xfrm>
            <a:off x="1392620" y="2396359"/>
            <a:ext cx="9737834" cy="4099034"/>
          </a:xfrm>
          <a:prstGeom prst="rect">
            <a:avLst/>
          </a:prstGeom>
        </p:spPr>
      </p:pic>
      <p:sp>
        <p:nvSpPr>
          <p:cNvPr id="5"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a:t>
            </a:r>
            <a:r>
              <a:rPr lang="es-MX" sz="1900" u="sng" dirty="0" smtClean="0"/>
              <a:t>Editar</a:t>
            </a:r>
            <a:r>
              <a:rPr lang="es-MX" sz="1900" dirty="0" smtClean="0"/>
              <a:t>  para desbloquear la pantalla.</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8085039" y="3487287"/>
            <a:ext cx="574005" cy="2897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75340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651" r="162" b="41272"/>
          <a:stretch/>
        </p:blipFill>
        <p:spPr>
          <a:xfrm>
            <a:off x="1345324" y="2538249"/>
            <a:ext cx="9737834" cy="3736427"/>
          </a:xfrm>
          <a:prstGeom prst="rect">
            <a:avLst/>
          </a:prstGeom>
        </p:spPr>
      </p:pic>
      <p:sp>
        <p:nvSpPr>
          <p:cNvPr id="5"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a:t>
            </a:r>
            <a:r>
              <a:rPr lang="es-MX" sz="1800" u="sng" dirty="0" smtClean="0"/>
              <a:t>Borrar Archivo</a:t>
            </a:r>
            <a:r>
              <a:rPr lang="es-MX" sz="1800" dirty="0" smtClean="0"/>
              <a:t>  para sustituir el archivo ajustado con las observaciones realizadas por la Secretaría de la Función Pública y por consecuencia lo va a eliminar del sistema.</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7107577" y="4406461"/>
            <a:ext cx="995899" cy="3231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97560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6" t="7866" r="-162" b="38901"/>
          <a:stretch/>
        </p:blipFill>
        <p:spPr>
          <a:xfrm>
            <a:off x="1292771" y="2490951"/>
            <a:ext cx="9790387" cy="3894083"/>
          </a:xfrm>
          <a:prstGeom prst="rect">
            <a:avLst/>
          </a:prstGeom>
        </p:spPr>
      </p:pic>
      <p:sp>
        <p:nvSpPr>
          <p:cNvPr id="5"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a:t>
            </a:r>
            <a:r>
              <a:rPr lang="es-MX" sz="1800" u="sng" dirty="0" smtClean="0"/>
              <a:t>Seleccionar Archivo</a:t>
            </a:r>
            <a:r>
              <a:rPr lang="es-MX" sz="1800" dirty="0" smtClean="0"/>
              <a:t>  para adjuntar el archivo ajustado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4679688" y="4276395"/>
            <a:ext cx="1295443" cy="40596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81776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219" r="162" b="33514"/>
          <a:stretch/>
        </p:blipFill>
        <p:spPr>
          <a:xfrm>
            <a:off x="1077311" y="2254469"/>
            <a:ext cx="9737834" cy="4335517"/>
          </a:xfrm>
          <a:prstGeom prst="rect">
            <a:avLst/>
          </a:prstGeom>
        </p:spPr>
      </p:pic>
      <p:sp>
        <p:nvSpPr>
          <p:cNvPr id="5" name="Rectángulo redondeado 4"/>
          <p:cNvSpPr/>
          <p:nvPr/>
        </p:nvSpPr>
        <p:spPr>
          <a:xfrm>
            <a:off x="4950329" y="4879426"/>
            <a:ext cx="1891905" cy="3074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a:t>
            </a:r>
            <a:r>
              <a:rPr lang="es-MX" sz="1900" u="sng" dirty="0" smtClean="0"/>
              <a:t>Seleccionar Archivo a Transferir</a:t>
            </a:r>
            <a:r>
              <a:rPr lang="es-MX" sz="1900" dirty="0" smtClean="0"/>
              <a:t>  para  </a:t>
            </a:r>
            <a:r>
              <a:rPr lang="es-MX" sz="1800" dirty="0" smtClean="0"/>
              <a:t>continuar</a:t>
            </a:r>
            <a:r>
              <a:rPr lang="es-MX" sz="1900" dirty="0" smtClean="0"/>
              <a:t> con el proceso de adjuntar el archivo ajustado .</a:t>
            </a:r>
            <a:endParaRPr lang="es-MX" sz="19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355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651" r="162" b="16272"/>
          <a:stretch/>
        </p:blipFill>
        <p:spPr>
          <a:xfrm>
            <a:off x="1644869" y="2017987"/>
            <a:ext cx="8003627" cy="4574118"/>
          </a:xfrm>
          <a:prstGeom prst="rect">
            <a:avLst/>
          </a:prstGeom>
        </p:spPr>
      </p:pic>
      <p:sp>
        <p:nvSpPr>
          <p:cNvPr id="5" name="Marcador de contenido 2"/>
          <p:cNvSpPr txBox="1">
            <a:spLocks/>
          </p:cNvSpPr>
          <p:nvPr/>
        </p:nvSpPr>
        <p:spPr>
          <a:xfrm>
            <a:off x="759371" y="1194476"/>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Ya que se da clic en </a:t>
            </a:r>
            <a:r>
              <a:rPr lang="es-MX" sz="1900" u="sng" dirty="0" smtClean="0"/>
              <a:t>Seleccionar Archivo a Transferir, </a:t>
            </a:r>
            <a:r>
              <a:rPr lang="es-MX" sz="1900" dirty="0" smtClean="0"/>
              <a:t>se busca el archivo a adjuntar, una vez localizado se da clic en </a:t>
            </a:r>
            <a:r>
              <a:rPr lang="es-MX" sz="1900" u="sng" dirty="0" smtClean="0"/>
              <a:t>Abrir.</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3641791" y="3744309"/>
            <a:ext cx="4855823" cy="35472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6810661" y="5943594"/>
            <a:ext cx="1056333" cy="2995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4312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1091546" y="1307511"/>
            <a:ext cx="9436754" cy="435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62050" indent="-1162050">
              <a:defRPr sz="2000">
                <a:solidFill>
                  <a:schemeClr val="tx1"/>
                </a:solidFill>
                <a:latin typeface="Arial" panose="020B0604020202020204" pitchFamily="34" charset="0"/>
              </a:defRPr>
            </a:lvl1pPr>
            <a:lvl2pPr marL="1890713" indent="-457200">
              <a:defRPr sz="2000">
                <a:solidFill>
                  <a:schemeClr val="tx1"/>
                </a:solidFill>
                <a:latin typeface="Arial" panose="020B0604020202020204" pitchFamily="34" charset="0"/>
              </a:defRPr>
            </a:lvl2pPr>
            <a:lvl3pPr marL="2527300" indent="-457200">
              <a:defRPr sz="2000">
                <a:solidFill>
                  <a:schemeClr val="tx1"/>
                </a:solidFill>
                <a:latin typeface="Arial" panose="020B0604020202020204" pitchFamily="34" charset="0"/>
              </a:defRPr>
            </a:lvl3pPr>
            <a:lvl4pPr marL="3163888" indent="-457200">
              <a:defRPr sz="2000">
                <a:solidFill>
                  <a:schemeClr val="tx1"/>
                </a:solidFill>
                <a:latin typeface="Arial" panose="020B0604020202020204" pitchFamily="34" charset="0"/>
              </a:defRPr>
            </a:lvl4pPr>
            <a:lvl5pPr marL="3800475" indent="-457200">
              <a:defRPr sz="2000">
                <a:solidFill>
                  <a:schemeClr val="tx1"/>
                </a:solidFill>
                <a:latin typeface="Arial" panose="020B0604020202020204" pitchFamily="34" charset="0"/>
              </a:defRPr>
            </a:lvl5pPr>
            <a:lvl6pPr marL="4257675" indent="-457200" eaLnBrk="0" fontAlgn="base" hangingPunct="0">
              <a:spcBef>
                <a:spcPct val="0"/>
              </a:spcBef>
              <a:spcAft>
                <a:spcPct val="0"/>
              </a:spcAft>
              <a:defRPr sz="2000">
                <a:solidFill>
                  <a:schemeClr val="tx1"/>
                </a:solidFill>
                <a:latin typeface="Arial" panose="020B0604020202020204" pitchFamily="34" charset="0"/>
              </a:defRPr>
            </a:lvl6pPr>
            <a:lvl7pPr marL="4714875" indent="-457200" eaLnBrk="0" fontAlgn="base" hangingPunct="0">
              <a:spcBef>
                <a:spcPct val="0"/>
              </a:spcBef>
              <a:spcAft>
                <a:spcPct val="0"/>
              </a:spcAft>
              <a:defRPr sz="2000">
                <a:solidFill>
                  <a:schemeClr val="tx1"/>
                </a:solidFill>
                <a:latin typeface="Arial" panose="020B0604020202020204" pitchFamily="34" charset="0"/>
              </a:defRPr>
            </a:lvl7pPr>
            <a:lvl8pPr marL="5172075" indent="-457200" eaLnBrk="0" fontAlgn="base" hangingPunct="0">
              <a:spcBef>
                <a:spcPct val="0"/>
              </a:spcBef>
              <a:spcAft>
                <a:spcPct val="0"/>
              </a:spcAft>
              <a:defRPr sz="2000">
                <a:solidFill>
                  <a:schemeClr val="tx1"/>
                </a:solidFill>
                <a:latin typeface="Arial" panose="020B0604020202020204" pitchFamily="34" charset="0"/>
              </a:defRPr>
            </a:lvl8pPr>
            <a:lvl9pPr marL="5629275" indent="-4572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Aft>
                <a:spcPct val="60000"/>
              </a:spcAft>
              <a:buFontTx/>
              <a:buAutoNum type="romanUcPeriod"/>
            </a:pPr>
            <a:r>
              <a:rPr lang="es-MX" sz="1800" b="1" dirty="0" smtClean="0">
                <a:solidFill>
                  <a:schemeClr val="bg1">
                    <a:lumMod val="75000"/>
                  </a:schemeClr>
                </a:solidFill>
                <a:latin typeface="Adobe Caslon Pro" panose="0205050205050A020403" pitchFamily="18" charset="0"/>
              </a:rPr>
              <a:t>Introducción……………………….……………………………………………….  2</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a:pPr>
            <a:r>
              <a:rPr lang="es-MX" sz="1800" b="1" dirty="0" smtClean="0">
                <a:solidFill>
                  <a:schemeClr val="bg1">
                    <a:lumMod val="75000"/>
                  </a:schemeClr>
                </a:solidFill>
                <a:latin typeface="Adobe Caslon Pro" panose="0205050205050A020403" pitchFamily="18" charset="0"/>
              </a:rPr>
              <a:t>Objetivo………………………………….............. ………………………................ 5</a:t>
            </a:r>
          </a:p>
          <a:p>
            <a:pPr eaLnBrk="1" hangingPunct="1">
              <a:spcAft>
                <a:spcPct val="60000"/>
              </a:spcAft>
              <a:buFontTx/>
              <a:buAutoNum type="romanUcPeriod"/>
            </a:pPr>
            <a:r>
              <a:rPr lang="es-MX" sz="1800" b="1" dirty="0" smtClean="0">
                <a:solidFill>
                  <a:schemeClr val="bg1">
                    <a:lumMod val="75000"/>
                  </a:schemeClr>
                </a:solidFill>
                <a:latin typeface="Adobe Caslon Pro" panose="0205050205050A020403" pitchFamily="18" charset="0"/>
              </a:rPr>
              <a:t>Aspectos Técnicos……………………………..……………………………………. 6</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a:pPr>
            <a:r>
              <a:rPr lang="es-MX" sz="1800" b="1" dirty="0">
                <a:solidFill>
                  <a:schemeClr val="bg1">
                    <a:lumMod val="75000"/>
                  </a:schemeClr>
                </a:solidFill>
                <a:latin typeface="Adobe Caslon Pro" panose="0205050205050A020403" pitchFamily="18" charset="0"/>
              </a:rPr>
              <a:t>Proceso</a:t>
            </a:r>
            <a:r>
              <a:rPr lang="es-MX" sz="1800" b="1" dirty="0" smtClean="0">
                <a:solidFill>
                  <a:schemeClr val="bg1">
                    <a:lumMod val="75000"/>
                  </a:schemeClr>
                </a:solidFill>
                <a:latin typeface="Adobe Caslon Pro" panose="0205050205050A020403" pitchFamily="18" charset="0"/>
              </a:rPr>
              <a:t> 1: Ingreso al SICS………….............................................................................7</a:t>
            </a:r>
          </a:p>
          <a:p>
            <a:pPr>
              <a:spcAft>
                <a:spcPct val="60000"/>
              </a:spcAft>
              <a:buFontTx/>
              <a:buAutoNum type="romanUcPeriod"/>
            </a:pPr>
            <a:r>
              <a:rPr lang="es-MX" sz="1800" b="1" dirty="0">
                <a:solidFill>
                  <a:schemeClr val="bg1">
                    <a:lumMod val="75000"/>
                  </a:schemeClr>
                </a:solidFill>
                <a:latin typeface="Adobe Caslon Pro" panose="0205050205050A020403" pitchFamily="18" charset="0"/>
              </a:rPr>
              <a:t>Proceso 2</a:t>
            </a:r>
            <a:r>
              <a:rPr lang="es-MX" sz="1800" b="1" dirty="0" smtClean="0">
                <a:solidFill>
                  <a:schemeClr val="bg1">
                    <a:lumMod val="75000"/>
                  </a:schemeClr>
                </a:solidFill>
                <a:latin typeface="Adobe Caslon Pro" panose="0205050205050A020403" pitchFamily="18" charset="0"/>
              </a:rPr>
              <a:t>: Validación de Documentos Básicos……………………………...............9</a:t>
            </a:r>
          </a:p>
          <a:p>
            <a:pPr algn="just">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3: Observaciones a los Documentos Básicos…..………………………..…33</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4: Registro de Ejecutoras y Usuarios…………………….……....................45</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5: Consulta de Ejecutoras y Usuarios….....................................................   </a:t>
            </a:r>
            <a:r>
              <a:rPr lang="es-MX" sz="1800" b="1" dirty="0">
                <a:solidFill>
                  <a:schemeClr val="bg1">
                    <a:lumMod val="75000"/>
                  </a:schemeClr>
                </a:solidFill>
                <a:latin typeface="Adobe Caslon Pro" panose="0205050205050A020403" pitchFamily="18" charset="0"/>
              </a:rPr>
              <a:t>5</a:t>
            </a:r>
            <a:r>
              <a:rPr lang="es-MX" sz="1800" b="1" dirty="0" smtClean="0">
                <a:solidFill>
                  <a:schemeClr val="bg1">
                    <a:lumMod val="75000"/>
                  </a:schemeClr>
                </a:solidFill>
                <a:latin typeface="Adobe Caslon Pro" panose="0205050205050A020403" pitchFamily="18" charset="0"/>
              </a:rPr>
              <a:t>2</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6: Registro de Presupuesto………………………………...…….................5</a:t>
            </a:r>
            <a:r>
              <a:rPr lang="es-MX" sz="1800" b="1" dirty="0">
                <a:solidFill>
                  <a:schemeClr val="bg1">
                    <a:lumMod val="75000"/>
                  </a:schemeClr>
                </a:solidFill>
                <a:latin typeface="Adobe Caslon Pro" panose="0205050205050A020403" pitchFamily="18" charset="0"/>
              </a:rPr>
              <a:t>9</a:t>
            </a:r>
            <a:endParaRPr lang="es-MX" sz="1800" b="1" dirty="0" smtClean="0">
              <a:solidFill>
                <a:schemeClr val="bg1">
                  <a:lumMod val="75000"/>
                </a:schemeClr>
              </a:solidFill>
              <a:latin typeface="Adobe Caslon Pro" panose="0205050205050A020403" pitchFamily="18" charset="0"/>
            </a:endParaRP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7: Registro de Materiales de Difusión……………………………..………70</a:t>
            </a:r>
            <a:endParaRPr lang="es-MX" sz="1800" b="1" dirty="0">
              <a:solidFill>
                <a:schemeClr val="bg1">
                  <a:lumMod val="75000"/>
                </a:schemeClr>
              </a:solidFill>
              <a:latin typeface="Adobe Caslon Pro" panose="0205050205050A020403" pitchFamily="18" charset="0"/>
            </a:endParaRPr>
          </a:p>
        </p:txBody>
      </p:sp>
      <p:sp>
        <p:nvSpPr>
          <p:cNvPr id="23" name="CuadroTexto 22"/>
          <p:cNvSpPr txBox="1"/>
          <p:nvPr/>
        </p:nvSpPr>
        <p:spPr>
          <a:xfrm>
            <a:off x="9265141" y="360947"/>
            <a:ext cx="1640193" cy="1323439"/>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ÌNDICE</a:t>
            </a:r>
          </a:p>
          <a:p>
            <a:r>
              <a:rPr lang="es-MX" sz="4000" b="1" dirty="0" smtClean="0">
                <a:solidFill>
                  <a:srgbClr val="C00000"/>
                </a:solidFill>
                <a:effectLst>
                  <a:outerShdw blurRad="38100" dist="38100" dir="2700000" algn="tl">
                    <a:srgbClr val="000000">
                      <a:alpha val="43137"/>
                    </a:srgbClr>
                  </a:outerShdw>
                </a:effectLst>
              </a:rPr>
              <a:t>  </a:t>
            </a:r>
            <a:endParaRPr lang="es-MX"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7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b="38254"/>
          <a:stretch/>
        </p:blipFill>
        <p:spPr>
          <a:xfrm>
            <a:off x="1313793" y="2427889"/>
            <a:ext cx="9753600" cy="3972911"/>
          </a:xfrm>
          <a:prstGeom prst="rect">
            <a:avLst/>
          </a:prstGeom>
        </p:spPr>
      </p:pic>
      <p:sp>
        <p:nvSpPr>
          <p:cNvPr id="6" name="Marcador de contenido 2"/>
          <p:cNvSpPr txBox="1">
            <a:spLocks/>
          </p:cNvSpPr>
          <p:nvPr/>
        </p:nvSpPr>
        <p:spPr>
          <a:xfrm>
            <a:off x="793530" y="961692"/>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Dar clic en </a:t>
            </a:r>
            <a:r>
              <a:rPr lang="es-MX" sz="1900" u="sng" dirty="0" smtClean="0"/>
              <a:t>Guardar</a:t>
            </a:r>
            <a:r>
              <a:rPr lang="es-MX" sz="1900" dirty="0" smtClean="0"/>
              <a:t>, para que quede registrada en el sistema. </a:t>
            </a:r>
            <a:endParaRPr lang="es-MX" sz="1900" u="sng" dirty="0">
              <a:effectLst>
                <a:outerShdw blurRad="38100" dist="38100" dir="2700000" algn="tl">
                  <a:srgbClr val="000000">
                    <a:alpha val="43137"/>
                  </a:srgbClr>
                </a:outerShdw>
              </a:effectLst>
            </a:endParaRPr>
          </a:p>
        </p:txBody>
      </p:sp>
      <p:sp>
        <p:nvSpPr>
          <p:cNvPr id="7" name="Rectángulo redondeado 6"/>
          <p:cNvSpPr/>
          <p:nvPr/>
        </p:nvSpPr>
        <p:spPr>
          <a:xfrm>
            <a:off x="8387213" y="3515705"/>
            <a:ext cx="1009035" cy="33108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77884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856592" y="1163383"/>
            <a:ext cx="10515600" cy="116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Después de dar clic en </a:t>
            </a:r>
            <a:r>
              <a:rPr lang="es-MX" sz="1900" u="sng" dirty="0" smtClean="0"/>
              <a:t>Guardar</a:t>
            </a:r>
            <a:r>
              <a:rPr lang="es-MX" sz="1900" dirty="0" smtClean="0"/>
              <a:t> se activa el icono </a:t>
            </a:r>
            <a:r>
              <a:rPr lang="es-MX" sz="1900" u="sng" dirty="0" smtClean="0"/>
              <a:t>Enviar</a:t>
            </a:r>
            <a:r>
              <a:rPr lang="es-MX" sz="1900" dirty="0" smtClean="0"/>
              <a:t>, para que pueda ser enviada la información con los ajustes señalados a la Secretaría de la Función Pública para su posterior validación de los Documentos Básicos (Esquema, Guía Operativa y PATCS). Dar un clic a </a:t>
            </a:r>
            <a:r>
              <a:rPr lang="es-MX" sz="1900" u="sng" dirty="0" smtClean="0"/>
              <a:t>Enviar.</a:t>
            </a:r>
            <a:endParaRPr lang="es-MX" sz="1900" u="sng" dirty="0">
              <a:effectLst>
                <a:outerShdw blurRad="38100" dist="38100" dir="2700000" algn="tl">
                  <a:srgbClr val="000000">
                    <a:alpha val="43137"/>
                  </a:srgbClr>
                </a:outerShdw>
              </a:effectLst>
            </a:endParaRPr>
          </a:p>
        </p:txBody>
      </p:sp>
      <p:pic>
        <p:nvPicPr>
          <p:cNvPr id="5" name="Imagen 4"/>
          <p:cNvPicPr>
            <a:picLocks noChangeAspect="1"/>
          </p:cNvPicPr>
          <p:nvPr/>
        </p:nvPicPr>
        <p:blipFill rotWithShape="1">
          <a:blip r:embed="rId2"/>
          <a:srcRect t="7004" b="38901"/>
          <a:stretch/>
        </p:blipFill>
        <p:spPr>
          <a:xfrm>
            <a:off x="1003717" y="2175640"/>
            <a:ext cx="9753600" cy="3957145"/>
          </a:xfrm>
          <a:prstGeom prst="rect">
            <a:avLst/>
          </a:prstGeom>
        </p:spPr>
      </p:pic>
      <p:sp>
        <p:nvSpPr>
          <p:cNvPr id="6" name="Rectángulo redondeado 5"/>
          <p:cNvSpPr/>
          <p:nvPr/>
        </p:nvSpPr>
        <p:spPr>
          <a:xfrm>
            <a:off x="4508896" y="4729649"/>
            <a:ext cx="2301808" cy="66215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9911191" y="3256445"/>
            <a:ext cx="846126" cy="36962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84905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r="162" b="31142"/>
          <a:stretch/>
        </p:blipFill>
        <p:spPr>
          <a:xfrm>
            <a:off x="1581807" y="1939159"/>
            <a:ext cx="8986140" cy="4146331"/>
          </a:xfrm>
          <a:prstGeom prst="rect">
            <a:avLst/>
          </a:prstGeom>
        </p:spPr>
      </p:pic>
      <p:sp>
        <p:nvSpPr>
          <p:cNvPr id="5" name="Marcador de contenido 2"/>
          <p:cNvSpPr txBox="1">
            <a:spLocks/>
          </p:cNvSpPr>
          <p:nvPr/>
        </p:nvSpPr>
        <p:spPr>
          <a:xfrm>
            <a:off x="1193799" y="9960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el icono Si para confirmar el envío de los Documentos Básicos para su validación.</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5060690" y="4981897"/>
            <a:ext cx="567601" cy="31531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63859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004" b="35884"/>
          <a:stretch/>
        </p:blipFill>
        <p:spPr>
          <a:xfrm>
            <a:off x="1231899" y="2002220"/>
            <a:ext cx="9753600" cy="4177862"/>
          </a:xfrm>
          <a:prstGeom prst="rect">
            <a:avLst/>
          </a:prstGeom>
        </p:spPr>
      </p:pic>
      <p:sp>
        <p:nvSpPr>
          <p:cNvPr id="5" name="Marcador de contenido 2"/>
          <p:cNvSpPr txBox="1">
            <a:spLocks/>
          </p:cNvSpPr>
          <p:nvPr/>
        </p:nvSpPr>
        <p:spPr>
          <a:xfrm>
            <a:off x="850899" y="10595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El sistema muestra el siguiente mensaje de que se envío la información. Adicionalmente presenta al usuario el aviso si desea descargar su acuse de recibo enviado por la Secretaría de la Función Pública.</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8765587" y="5580987"/>
            <a:ext cx="567601" cy="31531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93603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000" r="1251" b="5000"/>
          <a:stretch/>
        </p:blipFill>
        <p:spPr>
          <a:xfrm>
            <a:off x="1778000" y="1384300"/>
            <a:ext cx="8077200" cy="4527348"/>
          </a:xfrm>
          <a:prstGeom prst="rect">
            <a:avLst/>
          </a:prstGeom>
        </p:spPr>
      </p:pic>
    </p:spTree>
    <p:extLst>
      <p:ext uri="{BB962C8B-B14F-4D97-AF65-F5344CB8AC3E}">
        <p14:creationId xmlns:p14="http://schemas.microsoft.com/office/powerpoint/2010/main" val="4213906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127" t="7211" r="1267" b="19549"/>
          <a:stretch/>
        </p:blipFill>
        <p:spPr>
          <a:xfrm>
            <a:off x="1854200" y="1612899"/>
            <a:ext cx="8801100" cy="4127501"/>
          </a:xfrm>
          <a:prstGeom prst="rect">
            <a:avLst/>
          </a:prstGeom>
        </p:spPr>
      </p:pic>
      <p:sp>
        <p:nvSpPr>
          <p:cNvPr id="3" name="Marcador de contenido 2"/>
          <p:cNvSpPr txBox="1">
            <a:spLocks/>
          </p:cNvSpPr>
          <p:nvPr/>
        </p:nvSpPr>
        <p:spPr>
          <a:xfrm>
            <a:off x="1282699" y="996093"/>
            <a:ext cx="10426699"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Una vez que la Secretaría de la Función Pública valida los Documentos Básicos (Esquema, Guía Operativa y PATCS, se muestra el siguiente mensaje.</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1854200" y="2871988"/>
            <a:ext cx="1532944" cy="347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33919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85987" y="1217657"/>
            <a:ext cx="7738658" cy="498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100" b="1" dirty="0" smtClean="0">
                <a:effectLst>
                  <a:outerShdw blurRad="38100" dist="38100" dir="2700000" algn="tl">
                    <a:srgbClr val="000000">
                      <a:alpha val="43137"/>
                    </a:srgbClr>
                  </a:outerShdw>
                </a:effectLst>
              </a:rPr>
              <a:t>Módulo: Estructura Operativa</a:t>
            </a:r>
            <a:endParaRPr lang="es-MX" sz="8500" b="1" dirty="0">
              <a:effectLst>
                <a:outerShdw blurRad="38100" dist="38100" dir="2700000" algn="tl">
                  <a:srgbClr val="000000">
                    <a:alpha val="43137"/>
                  </a:srgbClr>
                </a:outerShdw>
              </a:effectLst>
            </a:endParaRPr>
          </a:p>
        </p:txBody>
      </p:sp>
      <p:sp>
        <p:nvSpPr>
          <p:cNvPr id="15" name="CuadroTexto 14"/>
          <p:cNvSpPr txBox="1"/>
          <p:nvPr/>
        </p:nvSpPr>
        <p:spPr>
          <a:xfrm>
            <a:off x="795199" y="2572505"/>
            <a:ext cx="10656796" cy="646331"/>
          </a:xfrm>
          <a:prstGeom prst="rect">
            <a:avLst/>
          </a:prstGeom>
          <a:noFill/>
        </p:spPr>
        <p:txBody>
          <a:bodyPr wrap="square" rtlCol="0">
            <a:spAutoFit/>
          </a:bodyPr>
          <a:lstStyle/>
          <a:p>
            <a:pPr algn="just"/>
            <a:r>
              <a:rPr lang="es-MX" dirty="0" smtClean="0"/>
              <a:t>Para iniciar con la captura de la información se </a:t>
            </a:r>
            <a:r>
              <a:rPr lang="es-MX" dirty="0"/>
              <a:t>selecciona el menú </a:t>
            </a:r>
            <a:r>
              <a:rPr lang="es-MX" i="1" dirty="0" smtClean="0"/>
              <a:t>Estructura Operativa </a:t>
            </a:r>
            <a:r>
              <a:rPr lang="es-MX" dirty="0" smtClean="0"/>
              <a:t> y se da clic en la opción </a:t>
            </a:r>
            <a:r>
              <a:rPr lang="es-MX" i="1" dirty="0" smtClean="0"/>
              <a:t>Generar Ejecutoras.</a:t>
            </a:r>
            <a:endParaRPr lang="es-MX" i="1" dirty="0"/>
          </a:p>
        </p:txBody>
      </p:sp>
      <p:sp>
        <p:nvSpPr>
          <p:cNvPr id="10" name="Título 1"/>
          <p:cNvSpPr>
            <a:spLocks noGrp="1"/>
          </p:cNvSpPr>
          <p:nvPr>
            <p:ph type="title"/>
          </p:nvPr>
        </p:nvSpPr>
        <p:spPr>
          <a:xfrm>
            <a:off x="6649291" y="354323"/>
            <a:ext cx="5502812"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EJECUTORAS Y USUARIOS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9" name="Marcador de contenido 2"/>
          <p:cNvSpPr txBox="1">
            <a:spLocks/>
          </p:cNvSpPr>
          <p:nvPr/>
        </p:nvSpPr>
        <p:spPr>
          <a:xfrm>
            <a:off x="809395" y="1901825"/>
            <a:ext cx="10515600" cy="5820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En este módulo se dan de alta los usuarios y las ejecutoras del programa </a:t>
            </a:r>
            <a:r>
              <a:rPr lang="es-MX" sz="1800" dirty="0"/>
              <a:t>f</a:t>
            </a:r>
            <a:r>
              <a:rPr lang="es-MX" sz="1800" dirty="0" smtClean="0"/>
              <a:t>ederal, así como también se pueden consultar las Ejecutoras que fueron dadas de alta.</a:t>
            </a:r>
            <a:endParaRPr lang="es-MX" sz="1800" dirty="0"/>
          </a:p>
        </p:txBody>
      </p:sp>
      <p:pic>
        <p:nvPicPr>
          <p:cNvPr id="16" name="Imagen 15"/>
          <p:cNvPicPr>
            <a:picLocks noChangeAspect="1"/>
          </p:cNvPicPr>
          <p:nvPr/>
        </p:nvPicPr>
        <p:blipFill rotWithShape="1">
          <a:blip r:embed="rId2"/>
          <a:srcRect l="6" t="7367" r="1085" b="62349"/>
          <a:stretch/>
        </p:blipFill>
        <p:spPr>
          <a:xfrm>
            <a:off x="1331370" y="3723359"/>
            <a:ext cx="9101266" cy="1741633"/>
          </a:xfrm>
          <a:prstGeom prst="rect">
            <a:avLst/>
          </a:prstGeom>
        </p:spPr>
      </p:pic>
      <p:sp>
        <p:nvSpPr>
          <p:cNvPr id="8" name="Rectángulo redondeado 7"/>
          <p:cNvSpPr/>
          <p:nvPr/>
        </p:nvSpPr>
        <p:spPr>
          <a:xfrm>
            <a:off x="1331370" y="4489066"/>
            <a:ext cx="1332762" cy="6036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65807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7059" r="303" b="8596"/>
          <a:stretch/>
        </p:blipFill>
        <p:spPr>
          <a:xfrm>
            <a:off x="2055112" y="2025005"/>
            <a:ext cx="8024165" cy="4242817"/>
          </a:xfrm>
          <a:prstGeom prst="rect">
            <a:avLst/>
          </a:prstGeom>
        </p:spPr>
      </p:pic>
      <p:sp>
        <p:nvSpPr>
          <p:cNvPr id="6" name="Marcador de contenido 2"/>
          <p:cNvSpPr txBox="1">
            <a:spLocks/>
          </p:cNvSpPr>
          <p:nvPr/>
        </p:nvSpPr>
        <p:spPr>
          <a:xfrm>
            <a:off x="796695" y="1114425"/>
            <a:ext cx="10515600" cy="7521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En esta pantalla  primeramente  se registra la </a:t>
            </a:r>
            <a:r>
              <a:rPr lang="es-MX" sz="1800" i="1" dirty="0" smtClean="0"/>
              <a:t>Información de la Ejecutora</a:t>
            </a:r>
            <a:r>
              <a:rPr lang="es-MX" sz="1800" dirty="0"/>
              <a:t> </a:t>
            </a:r>
            <a:r>
              <a:rPr lang="es-MX" sz="1800" dirty="0" smtClean="0"/>
              <a:t>nombre de la ejecutora, tipo de ejecutora, estatus, Entidad federativa, Municipio, Localidad dar clic en “</a:t>
            </a:r>
            <a:r>
              <a:rPr lang="es-MX" sz="1800" u="sng" dirty="0" smtClean="0"/>
              <a:t>Agregar Localidad a la Lista</a:t>
            </a:r>
            <a:r>
              <a:rPr lang="es-MX" sz="1800" dirty="0" smtClean="0"/>
              <a:t>”, si este paso no se lleva a cabo la ejecutora no quedará registrada. </a:t>
            </a:r>
            <a:endParaRPr lang="es-MX" sz="1800" dirty="0"/>
          </a:p>
        </p:txBody>
      </p:sp>
      <p:sp>
        <p:nvSpPr>
          <p:cNvPr id="9" name="Rectángulo redondeado 8"/>
          <p:cNvSpPr/>
          <p:nvPr/>
        </p:nvSpPr>
        <p:spPr>
          <a:xfrm>
            <a:off x="8077938" y="4318072"/>
            <a:ext cx="1332762" cy="2666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redondeado 9"/>
          <p:cNvSpPr/>
          <p:nvPr/>
        </p:nvSpPr>
        <p:spPr>
          <a:xfrm>
            <a:off x="5055338" y="3168340"/>
            <a:ext cx="4837962" cy="205135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0585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4" t="7799" r="42" b="8190"/>
          <a:stretch/>
        </p:blipFill>
        <p:spPr>
          <a:xfrm>
            <a:off x="3001637" y="2552700"/>
            <a:ext cx="6458003" cy="3390900"/>
          </a:xfrm>
          <a:prstGeom prst="rect">
            <a:avLst/>
          </a:prstGeom>
        </p:spPr>
      </p:pic>
      <p:sp>
        <p:nvSpPr>
          <p:cNvPr id="5" name="Marcador de contenido 2"/>
          <p:cNvSpPr txBox="1">
            <a:spLocks/>
          </p:cNvSpPr>
          <p:nvPr/>
        </p:nvSpPr>
        <p:spPr>
          <a:xfrm>
            <a:off x="796695" y="1114425"/>
            <a:ext cx="10515600" cy="1184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El siguiente apartado de esta pantalla es </a:t>
            </a:r>
            <a:r>
              <a:rPr lang="es-MX" sz="1800" i="1" dirty="0"/>
              <a:t>I</a:t>
            </a:r>
            <a:r>
              <a:rPr lang="es-MX" sz="1800" i="1" dirty="0" smtClean="0"/>
              <a:t>nformación del Usuario</a:t>
            </a:r>
            <a:r>
              <a:rPr lang="es-MX" sz="1800" dirty="0" smtClean="0"/>
              <a:t>, en el caso de Servidores Públicos Federales registrar el RFC, dar clic en </a:t>
            </a:r>
            <a:r>
              <a:rPr lang="es-MX" sz="1800" u="sng" dirty="0" smtClean="0"/>
              <a:t>Buscar SP, </a:t>
            </a:r>
            <a:r>
              <a:rPr lang="es-MX" sz="1800" dirty="0" smtClean="0"/>
              <a:t> (el SICS lo buscará en el RUSP (Registro Único de Servidores Públicos), si no lo encuentra habilitará el campo de CURP, nombre del SP, cargo del SP para que se registra de manera manual.</a:t>
            </a:r>
            <a:r>
              <a:rPr lang="es-MX" sz="1800" dirty="0"/>
              <a:t> </a:t>
            </a:r>
            <a:r>
              <a:rPr lang="es-MX" sz="1800" dirty="0" smtClean="0"/>
              <a:t>En el caso de Ejecutoras Estatales  y Municipales  el icono Buscar SP se encuentra deshabilitado y se tendrá que capturar todos los campos.</a:t>
            </a:r>
          </a:p>
          <a:p>
            <a:pPr marL="0" indent="0" algn="just">
              <a:buFont typeface="Arial" panose="020B0604020202020204" pitchFamily="34" charset="0"/>
              <a:buNone/>
            </a:pPr>
            <a:endParaRPr lang="es-MX" sz="1800" dirty="0" smtClean="0"/>
          </a:p>
        </p:txBody>
      </p:sp>
      <p:sp>
        <p:nvSpPr>
          <p:cNvPr id="7" name="Rectángulo redondeado 6"/>
          <p:cNvSpPr/>
          <p:nvPr/>
        </p:nvSpPr>
        <p:spPr>
          <a:xfrm>
            <a:off x="8319238" y="5130872"/>
            <a:ext cx="761262" cy="2539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74485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7332" r="204" b="6318"/>
          <a:stretch/>
        </p:blipFill>
        <p:spPr bwMode="auto">
          <a:xfrm>
            <a:off x="2546349" y="2066925"/>
            <a:ext cx="6830483" cy="3893608"/>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977900" y="960735"/>
            <a:ext cx="9842500" cy="646331"/>
          </a:xfrm>
          <a:prstGeom prst="rect">
            <a:avLst/>
          </a:prstGeom>
        </p:spPr>
        <p:txBody>
          <a:bodyPr wrap="square">
            <a:spAutoFit/>
          </a:bodyPr>
          <a:lstStyle/>
          <a:p>
            <a:pPr algn="just"/>
            <a:r>
              <a:rPr lang="es-MX" dirty="0"/>
              <a:t>Nota: El SICS manda este mensaje cuando no encuentra el RFC en la base de datos de Servidores Públicos Federales, por lo que se tienen que llenar todos los campos de manera manual.</a:t>
            </a:r>
          </a:p>
        </p:txBody>
      </p:sp>
      <p:sp>
        <p:nvSpPr>
          <p:cNvPr id="4" name="Rectángulo redondeado 3"/>
          <p:cNvSpPr/>
          <p:nvPr/>
        </p:nvSpPr>
        <p:spPr>
          <a:xfrm>
            <a:off x="3467838" y="4775272"/>
            <a:ext cx="5371362" cy="2412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4755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116946" y="1015411"/>
            <a:ext cx="9665354"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62050" indent="-1162050">
              <a:defRPr sz="2000">
                <a:solidFill>
                  <a:schemeClr val="tx1"/>
                </a:solidFill>
                <a:latin typeface="Arial" panose="020B0604020202020204" pitchFamily="34" charset="0"/>
              </a:defRPr>
            </a:lvl1pPr>
            <a:lvl2pPr marL="1890713" indent="-457200">
              <a:defRPr sz="2000">
                <a:solidFill>
                  <a:schemeClr val="tx1"/>
                </a:solidFill>
                <a:latin typeface="Arial" panose="020B0604020202020204" pitchFamily="34" charset="0"/>
              </a:defRPr>
            </a:lvl2pPr>
            <a:lvl3pPr marL="2527300" indent="-457200">
              <a:defRPr sz="2000">
                <a:solidFill>
                  <a:schemeClr val="tx1"/>
                </a:solidFill>
                <a:latin typeface="Arial" panose="020B0604020202020204" pitchFamily="34" charset="0"/>
              </a:defRPr>
            </a:lvl3pPr>
            <a:lvl4pPr marL="3163888" indent="-457200">
              <a:defRPr sz="2000">
                <a:solidFill>
                  <a:schemeClr val="tx1"/>
                </a:solidFill>
                <a:latin typeface="Arial" panose="020B0604020202020204" pitchFamily="34" charset="0"/>
              </a:defRPr>
            </a:lvl4pPr>
            <a:lvl5pPr marL="3800475" indent="-457200">
              <a:defRPr sz="2000">
                <a:solidFill>
                  <a:schemeClr val="tx1"/>
                </a:solidFill>
                <a:latin typeface="Arial" panose="020B0604020202020204" pitchFamily="34" charset="0"/>
              </a:defRPr>
            </a:lvl5pPr>
            <a:lvl6pPr marL="4257675" indent="-457200" eaLnBrk="0" fontAlgn="base" hangingPunct="0">
              <a:spcBef>
                <a:spcPct val="0"/>
              </a:spcBef>
              <a:spcAft>
                <a:spcPct val="0"/>
              </a:spcAft>
              <a:defRPr sz="2000">
                <a:solidFill>
                  <a:schemeClr val="tx1"/>
                </a:solidFill>
                <a:latin typeface="Arial" panose="020B0604020202020204" pitchFamily="34" charset="0"/>
              </a:defRPr>
            </a:lvl6pPr>
            <a:lvl7pPr marL="4714875" indent="-457200" eaLnBrk="0" fontAlgn="base" hangingPunct="0">
              <a:spcBef>
                <a:spcPct val="0"/>
              </a:spcBef>
              <a:spcAft>
                <a:spcPct val="0"/>
              </a:spcAft>
              <a:defRPr sz="2000">
                <a:solidFill>
                  <a:schemeClr val="tx1"/>
                </a:solidFill>
                <a:latin typeface="Arial" panose="020B0604020202020204" pitchFamily="34" charset="0"/>
              </a:defRPr>
            </a:lvl7pPr>
            <a:lvl8pPr marL="5172075" indent="-457200" eaLnBrk="0" fontAlgn="base" hangingPunct="0">
              <a:spcBef>
                <a:spcPct val="0"/>
              </a:spcBef>
              <a:spcAft>
                <a:spcPct val="0"/>
              </a:spcAft>
              <a:defRPr sz="2000">
                <a:solidFill>
                  <a:schemeClr val="tx1"/>
                </a:solidFill>
                <a:latin typeface="Arial" panose="020B0604020202020204" pitchFamily="34" charset="0"/>
              </a:defRPr>
            </a:lvl8pPr>
            <a:lvl9pPr marL="5629275" indent="-4572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Aft>
                <a:spcPct val="60000"/>
              </a:spcAft>
              <a:buFont typeface="+mj-lt"/>
              <a:buAutoNum type="romanUcPeriod" startAt="11"/>
            </a:pPr>
            <a:r>
              <a:rPr lang="es-MX" sz="1800" b="1" dirty="0" smtClean="0">
                <a:solidFill>
                  <a:schemeClr val="bg1">
                    <a:lumMod val="75000"/>
                  </a:schemeClr>
                </a:solidFill>
                <a:latin typeface="Adobe Caslon Pro" panose="0205050205050A020403" pitchFamily="18" charset="0"/>
              </a:rPr>
              <a:t>Proceso 8: Consulta y/o Modificaciones a los Materiales de Difusión…..….……....79</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9: </a:t>
            </a:r>
            <a:r>
              <a:rPr lang="es-MX" sz="1800" b="1" dirty="0">
                <a:solidFill>
                  <a:schemeClr val="bg1">
                    <a:lumMod val="75000"/>
                  </a:schemeClr>
                </a:solidFill>
                <a:latin typeface="Adobe Caslon Pro" panose="0205050205050A020403" pitchFamily="18" charset="0"/>
              </a:rPr>
              <a:t> </a:t>
            </a:r>
            <a:r>
              <a:rPr lang="es-MX" sz="1800" b="1" dirty="0" smtClean="0">
                <a:solidFill>
                  <a:schemeClr val="bg1">
                    <a:lumMod val="75000"/>
                  </a:schemeClr>
                </a:solidFill>
                <a:latin typeface="Adobe Caslon Pro" panose="0205050205050A020403" pitchFamily="18" charset="0"/>
              </a:rPr>
              <a:t>Asignación de Materiales de Difusión a Ejecutoras…………………......86</a:t>
            </a:r>
          </a:p>
          <a:p>
            <a:pPr eaLnBrk="1" hangingPunct="1">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10: Registro de los Materiales de Capacitación ………………………….....92</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startAt="11"/>
            </a:pPr>
            <a:r>
              <a:rPr lang="es-MX" sz="1800" b="1" dirty="0">
                <a:solidFill>
                  <a:schemeClr val="bg1">
                    <a:lumMod val="75000"/>
                  </a:schemeClr>
                </a:solidFill>
                <a:latin typeface="Adobe Caslon Pro" panose="0205050205050A020403" pitchFamily="18" charset="0"/>
              </a:rPr>
              <a:t>Proceso</a:t>
            </a:r>
            <a:r>
              <a:rPr lang="es-MX" sz="1800" b="1" dirty="0" smtClean="0">
                <a:solidFill>
                  <a:schemeClr val="bg1">
                    <a:lumMod val="75000"/>
                  </a:schemeClr>
                </a:solidFill>
                <a:latin typeface="Adobe Caslon Pro" panose="0205050205050A020403" pitchFamily="18" charset="0"/>
              </a:rPr>
              <a:t> 11: Consulta y/o Modificaciones en los</a:t>
            </a:r>
            <a:r>
              <a:rPr lang="es-MX" sz="1800" b="1" dirty="0">
                <a:solidFill>
                  <a:schemeClr val="bg1">
                    <a:lumMod val="75000"/>
                  </a:schemeClr>
                </a:solidFill>
                <a:latin typeface="Adobe Caslon Pro" panose="0205050205050A020403" pitchFamily="18" charset="0"/>
              </a:rPr>
              <a:t> </a:t>
            </a:r>
            <a:r>
              <a:rPr lang="es-MX" sz="1800" b="1" dirty="0" smtClean="0">
                <a:solidFill>
                  <a:schemeClr val="bg1">
                    <a:lumMod val="75000"/>
                  </a:schemeClr>
                </a:solidFill>
                <a:latin typeface="Adobe Caslon Pro" panose="0205050205050A020403" pitchFamily="18" charset="0"/>
              </a:rPr>
              <a:t>Materiales de Capacitación……..101</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12: Asignación de Materiales de Capacitación a Ejecutoras……………….110</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13: Registro de Eventos de Capacitación realizados por la IN……………..116</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14: Consulta y/o modificación de los eventos de Capacitación…………...122</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15: Monitoreo de Materiales de Difusión y Capacitación…………………129</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16: Captura de Preguntas de Cédula de Vigilancia e Informe Anual……...137</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17: Consulta de Cédulas de Vigilancia e Informes Anuales capturados…...144</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18: Descargar las respuestas de las Cédulas de Vigilancia e Informe Anual146</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19:: Reportes generados por el SICS………………………………………...151</a:t>
            </a:r>
            <a:endParaRPr lang="es-MX" sz="1800" b="1" dirty="0">
              <a:solidFill>
                <a:schemeClr val="bg1">
                  <a:lumMod val="75000"/>
                </a:schemeClr>
              </a:solidFill>
              <a:latin typeface="Adobe Caslon Pro" panose="0205050205050A020403" pitchFamily="18" charset="0"/>
            </a:endParaRPr>
          </a:p>
        </p:txBody>
      </p:sp>
    </p:spTree>
    <p:extLst>
      <p:ext uri="{BB962C8B-B14F-4D97-AF65-F5344CB8AC3E}">
        <p14:creationId xmlns:p14="http://schemas.microsoft.com/office/powerpoint/2010/main" val="38176830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t="8146" r="204" b="6318"/>
          <a:stretch/>
        </p:blipFill>
        <p:spPr bwMode="auto">
          <a:xfrm>
            <a:off x="1891792" y="1856845"/>
            <a:ext cx="7948084" cy="3963988"/>
          </a:xfrm>
          <a:prstGeom prst="rect">
            <a:avLst/>
          </a:prstGeom>
          <a:ln>
            <a:noFill/>
          </a:ln>
          <a:extLst>
            <a:ext uri="{53640926-AAD7-44D8-BBD7-CCE9431645EC}">
              <a14:shadowObscured xmlns:a14="http://schemas.microsoft.com/office/drawing/2010/main"/>
            </a:ext>
          </a:extLst>
        </p:spPr>
      </p:pic>
      <p:sp>
        <p:nvSpPr>
          <p:cNvPr id="4" name="Rectángulo redondeado 3"/>
          <p:cNvSpPr/>
          <p:nvPr/>
        </p:nvSpPr>
        <p:spPr>
          <a:xfrm>
            <a:off x="8471638" y="2654372"/>
            <a:ext cx="761262" cy="2539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863600" y="921435"/>
            <a:ext cx="10325100" cy="369332"/>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haya registrado todos los datos de Ejecutora y Usuarios solicitados. </a:t>
            </a:r>
          </a:p>
        </p:txBody>
      </p:sp>
    </p:spTree>
    <p:extLst>
      <p:ext uri="{BB962C8B-B14F-4D97-AF65-F5344CB8AC3E}">
        <p14:creationId xmlns:p14="http://schemas.microsoft.com/office/powerpoint/2010/main" val="1566490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extLst>
              <a:ext uri="{28A0092B-C50C-407E-A947-70E740481C1C}">
                <a14:useLocalDpi xmlns:a14="http://schemas.microsoft.com/office/drawing/2010/main" val="0"/>
              </a:ext>
            </a:extLst>
          </a:blip>
          <a:srcRect t="7332" r="1340" b="6318"/>
          <a:stretch/>
        </p:blipFill>
        <p:spPr bwMode="auto">
          <a:xfrm>
            <a:off x="2185206" y="1813641"/>
            <a:ext cx="7821680" cy="3981852"/>
          </a:xfrm>
          <a:prstGeom prst="rect">
            <a:avLst/>
          </a:prstGeom>
          <a:ln>
            <a:noFill/>
          </a:ln>
          <a:extLst>
            <a:ext uri="{53640926-AAD7-44D8-BBD7-CCE9431645EC}">
              <a14:shadowObscured xmlns:a14="http://schemas.microsoft.com/office/drawing/2010/main"/>
            </a:ext>
          </a:extLst>
        </p:spPr>
      </p:pic>
      <p:sp>
        <p:nvSpPr>
          <p:cNvPr id="4" name="Rectángulo redondeado 3"/>
          <p:cNvSpPr/>
          <p:nvPr/>
        </p:nvSpPr>
        <p:spPr>
          <a:xfrm>
            <a:off x="9334531" y="2654371"/>
            <a:ext cx="672355" cy="28201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1030310" y="1083855"/>
            <a:ext cx="10290220" cy="369332"/>
          </a:xfrm>
          <a:prstGeom prst="rect">
            <a:avLst/>
          </a:prstGeom>
        </p:spPr>
        <p:txBody>
          <a:bodyPr wrap="square">
            <a:spAutoFit/>
          </a:bodyPr>
          <a:lstStyle/>
          <a:p>
            <a:pPr algn="just"/>
            <a:r>
              <a:rPr lang="es-MX" dirty="0" smtClean="0"/>
              <a:t>Dar clic en </a:t>
            </a:r>
            <a:r>
              <a:rPr lang="es-MX" u="sng" dirty="0" smtClean="0"/>
              <a:t>Borrar</a:t>
            </a:r>
            <a:r>
              <a:rPr lang="es-MX" dirty="0" smtClean="0"/>
              <a:t> si </a:t>
            </a:r>
            <a:r>
              <a:rPr lang="es-MX" dirty="0"/>
              <a:t>desea </a:t>
            </a:r>
            <a:r>
              <a:rPr lang="es-MX" dirty="0" smtClean="0"/>
              <a:t>eliminar </a:t>
            </a:r>
            <a:r>
              <a:rPr lang="es-MX" dirty="0"/>
              <a:t>toda la </a:t>
            </a:r>
            <a:r>
              <a:rPr lang="es-MX" dirty="0" smtClean="0"/>
              <a:t>información </a:t>
            </a:r>
            <a:r>
              <a:rPr lang="es-MX" dirty="0"/>
              <a:t>capturada y que no </a:t>
            </a:r>
            <a:r>
              <a:rPr lang="es-MX" dirty="0" smtClean="0"/>
              <a:t>haya </a:t>
            </a:r>
            <a:r>
              <a:rPr lang="es-MX" dirty="0"/>
              <a:t>sido guardada.</a:t>
            </a:r>
          </a:p>
        </p:txBody>
      </p:sp>
    </p:spTree>
    <p:extLst>
      <p:ext uri="{BB962C8B-B14F-4D97-AF65-F5344CB8AC3E}">
        <p14:creationId xmlns:p14="http://schemas.microsoft.com/office/powerpoint/2010/main" val="3781448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 t="7183" r="-1" b="6451"/>
          <a:stretch/>
        </p:blipFill>
        <p:spPr>
          <a:xfrm>
            <a:off x="2036322" y="1675921"/>
            <a:ext cx="7873999" cy="4250267"/>
          </a:xfrm>
          <a:prstGeom prst="rect">
            <a:avLst/>
          </a:prstGeom>
        </p:spPr>
      </p:pic>
      <p:sp>
        <p:nvSpPr>
          <p:cNvPr id="5" name="Rectángulo redondeado 4"/>
          <p:cNvSpPr/>
          <p:nvPr/>
        </p:nvSpPr>
        <p:spPr>
          <a:xfrm>
            <a:off x="5045868" y="3968017"/>
            <a:ext cx="517807" cy="2433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1030310" y="1083855"/>
            <a:ext cx="10290220" cy="369332"/>
          </a:xfrm>
          <a:prstGeom prst="rect">
            <a:avLst/>
          </a:prstGeom>
        </p:spPr>
        <p:txBody>
          <a:bodyPr wrap="square">
            <a:spAutoFit/>
          </a:bodyPr>
          <a:lstStyle/>
          <a:p>
            <a:pPr algn="just"/>
            <a:r>
              <a:rPr lang="es-MX" dirty="0" smtClean="0"/>
              <a:t>Dar clic en Si ,para confirmar el borrado de la información capturada</a:t>
            </a:r>
            <a:endParaRPr lang="es-MX" dirty="0"/>
          </a:p>
        </p:txBody>
      </p:sp>
    </p:spTree>
    <p:extLst>
      <p:ext uri="{BB962C8B-B14F-4D97-AF65-F5344CB8AC3E}">
        <p14:creationId xmlns:p14="http://schemas.microsoft.com/office/powerpoint/2010/main" val="1687298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685987" y="1217657"/>
            <a:ext cx="7738658" cy="498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100" b="1" dirty="0" smtClean="0">
                <a:effectLst>
                  <a:outerShdw blurRad="38100" dist="38100" dir="2700000" algn="tl">
                    <a:srgbClr val="000000">
                      <a:alpha val="43137"/>
                    </a:srgbClr>
                  </a:outerShdw>
                </a:effectLst>
              </a:rPr>
              <a:t>Módulo: Estructura Operativa</a:t>
            </a:r>
            <a:endParaRPr lang="es-MX" sz="8500" b="1" dirty="0">
              <a:effectLst>
                <a:outerShdw blurRad="38100" dist="38100" dir="2700000" algn="tl">
                  <a:srgbClr val="000000">
                    <a:alpha val="43137"/>
                  </a:srgbClr>
                </a:outerShdw>
              </a:effectLst>
            </a:endParaRPr>
          </a:p>
        </p:txBody>
      </p:sp>
      <p:sp>
        <p:nvSpPr>
          <p:cNvPr id="3" name="CuadroTexto 2"/>
          <p:cNvSpPr txBox="1"/>
          <p:nvPr/>
        </p:nvSpPr>
        <p:spPr>
          <a:xfrm>
            <a:off x="795199" y="2572505"/>
            <a:ext cx="10656796" cy="646331"/>
          </a:xfrm>
          <a:prstGeom prst="rect">
            <a:avLst/>
          </a:prstGeom>
          <a:noFill/>
        </p:spPr>
        <p:txBody>
          <a:bodyPr wrap="square" rtlCol="0">
            <a:spAutoFit/>
          </a:bodyPr>
          <a:lstStyle/>
          <a:p>
            <a:pPr algn="just"/>
            <a:r>
              <a:rPr lang="es-MX" dirty="0" smtClean="0"/>
              <a:t>Para iniciar con la captura de la información se </a:t>
            </a:r>
            <a:r>
              <a:rPr lang="es-MX" dirty="0"/>
              <a:t>selecciona el menú </a:t>
            </a:r>
            <a:r>
              <a:rPr lang="es-MX" i="1" dirty="0" smtClean="0"/>
              <a:t>Estructura Operativa </a:t>
            </a:r>
            <a:r>
              <a:rPr lang="es-MX" dirty="0" smtClean="0"/>
              <a:t> y se da clic en la opción </a:t>
            </a:r>
            <a:r>
              <a:rPr lang="es-MX" i="1" dirty="0" smtClean="0"/>
              <a:t>Consultar Ejecutoras.</a:t>
            </a:r>
            <a:endParaRPr lang="es-MX" i="1" dirty="0"/>
          </a:p>
        </p:txBody>
      </p:sp>
      <p:sp>
        <p:nvSpPr>
          <p:cNvPr id="4" name="Título 1"/>
          <p:cNvSpPr>
            <a:spLocks noGrp="1"/>
          </p:cNvSpPr>
          <p:nvPr>
            <p:ph type="title"/>
          </p:nvPr>
        </p:nvSpPr>
        <p:spPr>
          <a:xfrm>
            <a:off x="6649291" y="354323"/>
            <a:ext cx="5502812"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DE  EJECUTORAS Y USUARIOS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Marcador de contenido 2"/>
          <p:cNvSpPr txBox="1">
            <a:spLocks/>
          </p:cNvSpPr>
          <p:nvPr/>
        </p:nvSpPr>
        <p:spPr>
          <a:xfrm>
            <a:off x="809395" y="1901825"/>
            <a:ext cx="10515600" cy="5820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b="1" dirty="0" smtClean="0"/>
              <a:t>Funcionalidad</a:t>
            </a:r>
            <a:r>
              <a:rPr lang="es-MX" sz="1800" dirty="0" smtClean="0"/>
              <a:t>: </a:t>
            </a:r>
            <a:r>
              <a:rPr lang="es-MX" sz="1800" dirty="0"/>
              <a:t>En este sub-módulo se consulta los Usuarios y las Ejecutora que fueron dados de alta con anterioridad, así como llevar a cabo alguna modificación o borrar la ejecutora que fue guardada.</a:t>
            </a:r>
          </a:p>
        </p:txBody>
      </p:sp>
      <p:pic>
        <p:nvPicPr>
          <p:cNvPr id="6" name="Imagen 5"/>
          <p:cNvPicPr>
            <a:picLocks noChangeAspect="1"/>
          </p:cNvPicPr>
          <p:nvPr/>
        </p:nvPicPr>
        <p:blipFill rotWithShape="1">
          <a:blip r:embed="rId2"/>
          <a:srcRect l="-1" t="7666" r="1104" b="58555"/>
          <a:stretch/>
        </p:blipFill>
        <p:spPr>
          <a:xfrm>
            <a:off x="1407403" y="3477735"/>
            <a:ext cx="9475246" cy="2022662"/>
          </a:xfrm>
          <a:prstGeom prst="rect">
            <a:avLst/>
          </a:prstGeom>
        </p:spPr>
      </p:pic>
      <p:sp>
        <p:nvSpPr>
          <p:cNvPr id="7" name="Rectángulo redondeado 6"/>
          <p:cNvSpPr/>
          <p:nvPr/>
        </p:nvSpPr>
        <p:spPr>
          <a:xfrm>
            <a:off x="1407403" y="4309423"/>
            <a:ext cx="1464586" cy="79061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59075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6518" y="1138535"/>
            <a:ext cx="10496282" cy="969496"/>
          </a:xfrm>
          <a:prstGeom prst="rect">
            <a:avLst/>
          </a:prstGeom>
        </p:spPr>
        <p:txBody>
          <a:bodyPr wrap="square">
            <a:spAutoFit/>
          </a:bodyPr>
          <a:lstStyle/>
          <a:p>
            <a:pPr algn="just"/>
            <a:r>
              <a:rPr lang="es-MX" sz="1900" dirty="0"/>
              <a:t>En esta </a:t>
            </a:r>
            <a:r>
              <a:rPr lang="es-MX" sz="1900" dirty="0" smtClean="0"/>
              <a:t>pantalla en el apartado de Información para Consultar Ejecutoras </a:t>
            </a:r>
            <a:r>
              <a:rPr lang="es-MX" sz="1900" dirty="0"/>
              <a:t>se pueden consultar la Ejecutora de tres maneras: Por tipo de Ejecutora, Por Nombre de Ejecutora o Por Nombre de Servidor Público (usuario).</a:t>
            </a:r>
          </a:p>
        </p:txBody>
      </p:sp>
      <p:sp>
        <p:nvSpPr>
          <p:cNvPr id="7" name="Rectángulo redondeado 6"/>
          <p:cNvSpPr/>
          <p:nvPr/>
        </p:nvSpPr>
        <p:spPr>
          <a:xfrm>
            <a:off x="5035345" y="3652601"/>
            <a:ext cx="3954107" cy="128000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a:t>Pulse el botón             una vez que haya definido la forma en que desea llevar a cabo la consulta. </a:t>
            </a:r>
            <a:endParaRPr lang="es-MX" dirty="0"/>
          </a:p>
        </p:txBody>
      </p:sp>
      <p:pic>
        <p:nvPicPr>
          <p:cNvPr id="5" name="Imagen 4"/>
          <p:cNvPicPr>
            <a:picLocks noChangeAspect="1"/>
          </p:cNvPicPr>
          <p:nvPr/>
        </p:nvPicPr>
        <p:blipFill rotWithShape="1">
          <a:blip r:embed="rId2"/>
          <a:srcRect t="7234" r="-76" b="22690"/>
          <a:stretch/>
        </p:blipFill>
        <p:spPr>
          <a:xfrm>
            <a:off x="1859966" y="2555846"/>
            <a:ext cx="8407777" cy="3679580"/>
          </a:xfrm>
          <a:prstGeom prst="rect">
            <a:avLst/>
          </a:prstGeom>
        </p:spPr>
      </p:pic>
      <p:sp>
        <p:nvSpPr>
          <p:cNvPr id="8" name="Rectángulo 7"/>
          <p:cNvSpPr/>
          <p:nvPr/>
        </p:nvSpPr>
        <p:spPr>
          <a:xfrm>
            <a:off x="476518" y="2083483"/>
            <a:ext cx="10277341" cy="384721"/>
          </a:xfrm>
          <a:prstGeom prst="rect">
            <a:avLst/>
          </a:prstGeom>
        </p:spPr>
        <p:txBody>
          <a:bodyPr wrap="square">
            <a:spAutoFit/>
          </a:bodyPr>
          <a:lstStyle/>
          <a:p>
            <a:pPr algn="just"/>
            <a:r>
              <a:rPr lang="es-MX" sz="1900" dirty="0" smtClean="0"/>
              <a:t>Dar clic en </a:t>
            </a:r>
            <a:r>
              <a:rPr lang="es-MX" sz="1900" u="sng" dirty="0" smtClean="0"/>
              <a:t>Buscar</a:t>
            </a:r>
            <a:r>
              <a:rPr lang="es-MX" sz="1900" dirty="0" smtClean="0"/>
              <a:t> una </a:t>
            </a:r>
            <a:r>
              <a:rPr lang="es-MX" sz="1900" dirty="0"/>
              <a:t>vez que haya definido la forma en que desea llevar a cabo la consulta. </a:t>
            </a:r>
          </a:p>
        </p:txBody>
      </p:sp>
      <p:sp>
        <p:nvSpPr>
          <p:cNvPr id="10" name="Rectángulo redondeado 9"/>
          <p:cNvSpPr/>
          <p:nvPr/>
        </p:nvSpPr>
        <p:spPr>
          <a:xfrm>
            <a:off x="5276520" y="3525182"/>
            <a:ext cx="2244742" cy="25895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59242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 t="7377" r="191" b="27215"/>
          <a:stretch/>
        </p:blipFill>
        <p:spPr>
          <a:xfrm>
            <a:off x="1829497" y="2172340"/>
            <a:ext cx="9135472" cy="3741764"/>
          </a:xfrm>
          <a:prstGeom prst="rect">
            <a:avLst/>
          </a:prstGeom>
        </p:spPr>
      </p:pic>
      <p:sp>
        <p:nvSpPr>
          <p:cNvPr id="3" name="Rectángulo redondeado 2"/>
          <p:cNvSpPr/>
          <p:nvPr/>
        </p:nvSpPr>
        <p:spPr>
          <a:xfrm>
            <a:off x="9965603" y="4816522"/>
            <a:ext cx="491004" cy="2421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656792" y="1371288"/>
            <a:ext cx="7859652" cy="384721"/>
          </a:xfrm>
          <a:prstGeom prst="rect">
            <a:avLst/>
          </a:prstGeom>
        </p:spPr>
        <p:txBody>
          <a:bodyPr wrap="none">
            <a:spAutoFit/>
          </a:bodyPr>
          <a:lstStyle/>
          <a:p>
            <a:pPr algn="just"/>
            <a:r>
              <a:rPr lang="es-MX" sz="1900" dirty="0" smtClean="0"/>
              <a:t>Si se desea realizar </a:t>
            </a:r>
            <a:r>
              <a:rPr lang="es-MX" sz="1900" dirty="0"/>
              <a:t>la consulta de la </a:t>
            </a:r>
            <a:r>
              <a:rPr lang="es-MX" sz="1900" dirty="0" smtClean="0"/>
              <a:t>Ejecutora dar clic en el icono de Ejecutora.</a:t>
            </a:r>
            <a:endParaRPr lang="es-MX" sz="1900" dirty="0"/>
          </a:p>
        </p:txBody>
      </p:sp>
    </p:spTree>
    <p:extLst>
      <p:ext uri="{BB962C8B-B14F-4D97-AF65-F5344CB8AC3E}">
        <p14:creationId xmlns:p14="http://schemas.microsoft.com/office/powerpoint/2010/main" val="176149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03116" y="1031441"/>
            <a:ext cx="10515600" cy="582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siguiente pantalla se pueden ver todos los datos de la Ejecutora, así como el usuario asociado a dicha Ejecutora. Para cerrar esta pantalla dar clic en X.</a:t>
            </a:r>
            <a:endParaRPr lang="es-MX" sz="1800" dirty="0"/>
          </a:p>
        </p:txBody>
      </p:sp>
      <p:pic>
        <p:nvPicPr>
          <p:cNvPr id="5" name="Imagen 4"/>
          <p:cNvPicPr>
            <a:picLocks noChangeAspect="1"/>
          </p:cNvPicPr>
          <p:nvPr/>
        </p:nvPicPr>
        <p:blipFill rotWithShape="1">
          <a:blip r:embed="rId2"/>
          <a:srcRect t="7562" r="-424" b="7985"/>
          <a:stretch/>
        </p:blipFill>
        <p:spPr>
          <a:xfrm>
            <a:off x="1975404" y="1656630"/>
            <a:ext cx="8095488" cy="4255008"/>
          </a:xfrm>
          <a:prstGeom prst="rect">
            <a:avLst/>
          </a:prstGeom>
        </p:spPr>
      </p:pic>
      <p:sp>
        <p:nvSpPr>
          <p:cNvPr id="6" name="Rectángulo redondeado 5"/>
          <p:cNvSpPr/>
          <p:nvPr/>
        </p:nvSpPr>
        <p:spPr>
          <a:xfrm>
            <a:off x="3616174" y="2949993"/>
            <a:ext cx="4775658" cy="190222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36328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t="7367" r="153" b="12755"/>
          <a:stretch/>
        </p:blipFill>
        <p:spPr>
          <a:xfrm>
            <a:off x="2249620" y="2067527"/>
            <a:ext cx="7997952" cy="3998976"/>
          </a:xfrm>
          <a:prstGeom prst="rect">
            <a:avLst/>
          </a:prstGeom>
        </p:spPr>
      </p:pic>
      <p:sp>
        <p:nvSpPr>
          <p:cNvPr id="7" name="Rectángulo 6"/>
          <p:cNvSpPr/>
          <p:nvPr/>
        </p:nvSpPr>
        <p:spPr>
          <a:xfrm>
            <a:off x="673510" y="1129552"/>
            <a:ext cx="10284542" cy="369332"/>
          </a:xfrm>
          <a:prstGeom prst="rect">
            <a:avLst/>
          </a:prstGeom>
        </p:spPr>
        <p:txBody>
          <a:bodyPr wrap="square">
            <a:spAutoFit/>
          </a:bodyPr>
          <a:lstStyle/>
          <a:p>
            <a:pPr algn="just"/>
            <a:r>
              <a:rPr lang="es-MX" dirty="0" smtClean="0"/>
              <a:t>Dar clic en el icono </a:t>
            </a:r>
            <a:r>
              <a:rPr lang="es-MX" u="sng" dirty="0" smtClean="0"/>
              <a:t>Editar</a:t>
            </a:r>
            <a:r>
              <a:rPr lang="es-MX" dirty="0" smtClean="0"/>
              <a:t> ,si </a:t>
            </a:r>
            <a:r>
              <a:rPr lang="es-MX" dirty="0"/>
              <a:t>desea llevar a cabo alguna modificación a los datos ya capturados.</a:t>
            </a:r>
          </a:p>
        </p:txBody>
      </p:sp>
      <p:sp>
        <p:nvSpPr>
          <p:cNvPr id="8" name="Rectángulo redondeado 7"/>
          <p:cNvSpPr/>
          <p:nvPr/>
        </p:nvSpPr>
        <p:spPr>
          <a:xfrm>
            <a:off x="9080717" y="4610050"/>
            <a:ext cx="281969" cy="21267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3985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560" r="-100" b="5560"/>
          <a:stretch/>
        </p:blipFill>
        <p:spPr>
          <a:xfrm>
            <a:off x="1898608" y="1814482"/>
            <a:ext cx="8119872" cy="4404686"/>
          </a:xfrm>
          <a:prstGeom prst="rect">
            <a:avLst/>
          </a:prstGeom>
        </p:spPr>
      </p:pic>
      <p:sp>
        <p:nvSpPr>
          <p:cNvPr id="5" name="Marcador de contenido 2"/>
          <p:cNvSpPr txBox="1">
            <a:spLocks/>
          </p:cNvSpPr>
          <p:nvPr/>
        </p:nvSpPr>
        <p:spPr>
          <a:xfrm>
            <a:off x="774484" y="1094760"/>
            <a:ext cx="10515600" cy="5820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2100" dirty="0" smtClean="0">
                <a:effectLst>
                  <a:outerShdw blurRad="38100" dist="38100" dir="2700000" algn="tl">
                    <a:srgbClr val="000000">
                      <a:alpha val="43137"/>
                    </a:srgbClr>
                  </a:outerShdw>
                </a:effectLst>
              </a:rPr>
              <a:t>En esta pantalla se pueden modificar algunos datos de la Ejecutora como del Usuario, también permite borrar la información capturada.</a:t>
            </a:r>
            <a:endParaRPr lang="es-MX" sz="2100" dirty="0">
              <a:effectLst>
                <a:outerShdw blurRad="38100" dist="38100" dir="2700000" algn="tl">
                  <a:srgbClr val="000000">
                    <a:alpha val="43137"/>
                  </a:srgbClr>
                </a:outerShdw>
              </a:effectLst>
            </a:endParaRPr>
          </a:p>
        </p:txBody>
      </p:sp>
      <p:sp>
        <p:nvSpPr>
          <p:cNvPr id="6" name="Rectángulo redondeado 5"/>
          <p:cNvSpPr/>
          <p:nvPr/>
        </p:nvSpPr>
        <p:spPr>
          <a:xfrm>
            <a:off x="2374490" y="4742784"/>
            <a:ext cx="5796116" cy="102383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8273845" y="2359739"/>
            <a:ext cx="1312607" cy="38345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85309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 t="7227" r="134" b="25656"/>
          <a:stretch/>
        </p:blipFill>
        <p:spPr>
          <a:xfrm>
            <a:off x="1871577" y="2073623"/>
            <a:ext cx="7802880" cy="3277633"/>
          </a:xfrm>
          <a:prstGeom prst="rect">
            <a:avLst/>
          </a:prstGeom>
        </p:spPr>
      </p:pic>
      <p:sp>
        <p:nvSpPr>
          <p:cNvPr id="5" name="Marcador de contenido 2"/>
          <p:cNvSpPr txBox="1">
            <a:spLocks/>
          </p:cNvSpPr>
          <p:nvPr/>
        </p:nvSpPr>
        <p:spPr>
          <a:xfrm>
            <a:off x="774484" y="1094760"/>
            <a:ext cx="10515600" cy="582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clic en </a:t>
            </a:r>
            <a:r>
              <a:rPr lang="es-MX" sz="1800" u="sng" dirty="0" smtClean="0"/>
              <a:t>Si</a:t>
            </a:r>
            <a:r>
              <a:rPr lang="es-MX" sz="1800" dirty="0" smtClean="0"/>
              <a:t> para confirmar el borrado.</a:t>
            </a:r>
            <a:endParaRPr lang="es-MX" sz="2100" dirty="0">
              <a:effectLst>
                <a:outerShdw blurRad="38100" dist="38100" dir="2700000" algn="tl">
                  <a:srgbClr val="000000">
                    <a:alpha val="43137"/>
                  </a:srgbClr>
                </a:outerShdw>
              </a:effectLst>
            </a:endParaRPr>
          </a:p>
        </p:txBody>
      </p:sp>
      <p:sp>
        <p:nvSpPr>
          <p:cNvPr id="6" name="Rectángulo redondeado 5"/>
          <p:cNvSpPr/>
          <p:nvPr/>
        </p:nvSpPr>
        <p:spPr>
          <a:xfrm>
            <a:off x="4911213" y="4306493"/>
            <a:ext cx="412988" cy="3244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2797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116946" y="1015411"/>
            <a:ext cx="9665354"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62050" indent="-1162050">
              <a:defRPr sz="2000">
                <a:solidFill>
                  <a:schemeClr val="tx1"/>
                </a:solidFill>
                <a:latin typeface="Arial" panose="020B0604020202020204" pitchFamily="34" charset="0"/>
              </a:defRPr>
            </a:lvl1pPr>
            <a:lvl2pPr marL="1890713" indent="-457200">
              <a:defRPr sz="2000">
                <a:solidFill>
                  <a:schemeClr val="tx1"/>
                </a:solidFill>
                <a:latin typeface="Arial" panose="020B0604020202020204" pitchFamily="34" charset="0"/>
              </a:defRPr>
            </a:lvl2pPr>
            <a:lvl3pPr marL="2527300" indent="-457200">
              <a:defRPr sz="2000">
                <a:solidFill>
                  <a:schemeClr val="tx1"/>
                </a:solidFill>
                <a:latin typeface="Arial" panose="020B0604020202020204" pitchFamily="34" charset="0"/>
              </a:defRPr>
            </a:lvl3pPr>
            <a:lvl4pPr marL="3163888" indent="-457200">
              <a:defRPr sz="2000">
                <a:solidFill>
                  <a:schemeClr val="tx1"/>
                </a:solidFill>
                <a:latin typeface="Arial" panose="020B0604020202020204" pitchFamily="34" charset="0"/>
              </a:defRPr>
            </a:lvl4pPr>
            <a:lvl5pPr marL="3800475" indent="-457200">
              <a:defRPr sz="2000">
                <a:solidFill>
                  <a:schemeClr val="tx1"/>
                </a:solidFill>
                <a:latin typeface="Arial" panose="020B0604020202020204" pitchFamily="34" charset="0"/>
              </a:defRPr>
            </a:lvl5pPr>
            <a:lvl6pPr marL="4257675" indent="-457200" eaLnBrk="0" fontAlgn="base" hangingPunct="0">
              <a:spcBef>
                <a:spcPct val="0"/>
              </a:spcBef>
              <a:spcAft>
                <a:spcPct val="0"/>
              </a:spcAft>
              <a:defRPr sz="2000">
                <a:solidFill>
                  <a:schemeClr val="tx1"/>
                </a:solidFill>
                <a:latin typeface="Arial" panose="020B0604020202020204" pitchFamily="34" charset="0"/>
              </a:defRPr>
            </a:lvl6pPr>
            <a:lvl7pPr marL="4714875" indent="-457200" eaLnBrk="0" fontAlgn="base" hangingPunct="0">
              <a:spcBef>
                <a:spcPct val="0"/>
              </a:spcBef>
              <a:spcAft>
                <a:spcPct val="0"/>
              </a:spcAft>
              <a:defRPr sz="2000">
                <a:solidFill>
                  <a:schemeClr val="tx1"/>
                </a:solidFill>
                <a:latin typeface="Arial" panose="020B0604020202020204" pitchFamily="34" charset="0"/>
              </a:defRPr>
            </a:lvl7pPr>
            <a:lvl8pPr marL="5172075" indent="-457200" eaLnBrk="0" fontAlgn="base" hangingPunct="0">
              <a:spcBef>
                <a:spcPct val="0"/>
              </a:spcBef>
              <a:spcAft>
                <a:spcPct val="0"/>
              </a:spcAft>
              <a:defRPr sz="2000">
                <a:solidFill>
                  <a:schemeClr val="tx1"/>
                </a:solidFill>
                <a:latin typeface="Arial" panose="020B0604020202020204" pitchFamily="34" charset="0"/>
              </a:defRPr>
            </a:lvl8pPr>
            <a:lvl9pPr marL="5629275" indent="-4572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Aft>
                <a:spcPct val="60000"/>
              </a:spcAft>
              <a:buFont typeface="+mj-lt"/>
              <a:buAutoNum type="romanUcPeriod" startAt="23"/>
            </a:pPr>
            <a:r>
              <a:rPr lang="es-MX" sz="1800" b="1" dirty="0" smtClean="0">
                <a:solidFill>
                  <a:schemeClr val="bg1">
                    <a:lumMod val="75000"/>
                  </a:schemeClr>
                </a:solidFill>
                <a:latin typeface="Adobe Caslon Pro" panose="0205050205050A020403" pitchFamily="18" charset="0"/>
              </a:rPr>
              <a:t>Proceso 20: Registro de actividades en que puede apoyar el OEC a las Ejecutoras....163</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startAt="23"/>
            </a:pPr>
            <a:r>
              <a:rPr lang="es-MX" sz="1800" b="1" dirty="0" smtClean="0">
                <a:solidFill>
                  <a:schemeClr val="bg1">
                    <a:lumMod val="75000"/>
                  </a:schemeClr>
                </a:solidFill>
                <a:latin typeface="Adobe Caslon Pro" panose="0205050205050A020403" pitchFamily="18" charset="0"/>
              </a:rPr>
              <a:t>Proceso 21:  Cambio de </a:t>
            </a:r>
            <a:r>
              <a:rPr lang="es-MX" sz="1800" b="1" dirty="0" err="1" smtClean="0">
                <a:solidFill>
                  <a:schemeClr val="bg1">
                    <a:lumMod val="75000"/>
                  </a:schemeClr>
                </a:solidFill>
                <a:latin typeface="Adobe Caslon Pro" panose="0205050205050A020403" pitchFamily="18" charset="0"/>
              </a:rPr>
              <a:t>Password</a:t>
            </a:r>
            <a:r>
              <a:rPr lang="es-MX" sz="1800" b="1" dirty="0" smtClean="0">
                <a:solidFill>
                  <a:schemeClr val="bg1">
                    <a:lumMod val="75000"/>
                  </a:schemeClr>
                </a:solidFill>
                <a:latin typeface="Adobe Caslon Pro" panose="0205050205050A020403" pitchFamily="18" charset="0"/>
              </a:rPr>
              <a:t>…………………………………………………... 172</a:t>
            </a:r>
          </a:p>
          <a:p>
            <a:pPr marL="0" indent="0" eaLnBrk="1" hangingPunct="1">
              <a:spcAft>
                <a:spcPct val="60000"/>
              </a:spcAft>
            </a:pPr>
            <a:r>
              <a:rPr lang="es-MX" sz="1800" b="1" dirty="0" smtClean="0">
                <a:solidFill>
                  <a:schemeClr val="bg1">
                    <a:lumMod val="75000"/>
                  </a:schemeClr>
                </a:solidFill>
                <a:latin typeface="Adobe Caslon Pro" panose="0205050205050A020403" pitchFamily="18" charset="0"/>
              </a:rPr>
              <a:t>Módulos Para Monitorear a las Ejecutoras</a:t>
            </a:r>
          </a:p>
          <a:p>
            <a:pPr>
              <a:spcAft>
                <a:spcPct val="60000"/>
              </a:spcAft>
              <a:buFont typeface="+mj-lt"/>
              <a:buAutoNum type="romanUcPeriod"/>
            </a:pPr>
            <a:r>
              <a:rPr lang="es-MX" sz="1800" b="1" dirty="0" smtClean="0">
                <a:solidFill>
                  <a:schemeClr val="bg1">
                    <a:lumMod val="75000"/>
                  </a:schemeClr>
                </a:solidFill>
                <a:latin typeface="Adobe Caslon Pro" panose="0205050205050A020403" pitchFamily="18" charset="0"/>
              </a:rPr>
              <a:t>Proceso 1: </a:t>
            </a:r>
            <a:r>
              <a:rPr lang="es-MX" sz="1800" b="1" dirty="0">
                <a:solidFill>
                  <a:schemeClr val="bg1">
                    <a:lumMod val="75000"/>
                  </a:schemeClr>
                </a:solidFill>
                <a:latin typeface="Adobe Caslon Pro" panose="0205050205050A020403" pitchFamily="18" charset="0"/>
              </a:rPr>
              <a:t> </a:t>
            </a:r>
            <a:r>
              <a:rPr lang="es-MX" sz="1800" b="1" dirty="0" smtClean="0">
                <a:solidFill>
                  <a:schemeClr val="bg1">
                    <a:lumMod val="75000"/>
                  </a:schemeClr>
                </a:solidFill>
                <a:latin typeface="Adobe Caslon Pro" panose="0205050205050A020403" pitchFamily="18" charset="0"/>
              </a:rPr>
              <a:t>Seguimiento a los Programas Estatales de Trabajo (PETCS)…………….175</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a:t>
            </a:r>
            <a:r>
              <a:rPr lang="es-MX" sz="1800" b="1" dirty="0">
                <a:solidFill>
                  <a:schemeClr val="bg1">
                    <a:lumMod val="75000"/>
                  </a:schemeClr>
                </a:solidFill>
                <a:latin typeface="Adobe Caslon Pro" panose="0205050205050A020403" pitchFamily="18" charset="0"/>
              </a:rPr>
              <a:t>2</a:t>
            </a:r>
            <a:r>
              <a:rPr lang="es-MX" sz="1800" b="1" dirty="0" smtClean="0">
                <a:solidFill>
                  <a:schemeClr val="bg1">
                    <a:lumMod val="75000"/>
                  </a:schemeClr>
                </a:solidFill>
                <a:latin typeface="Adobe Caslon Pro" panose="0205050205050A020403" pitchFamily="18" charset="0"/>
              </a:rPr>
              <a:t>: Consulta de apoyos, obras, servicios capturados por la Ejecutora………177</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3 : Comités capturados en el SICS…………………………………………..181</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a:t>
            </a:r>
            <a:r>
              <a:rPr lang="es-MX" sz="1800" b="1" dirty="0">
                <a:solidFill>
                  <a:schemeClr val="bg1">
                    <a:lumMod val="75000"/>
                  </a:schemeClr>
                </a:solidFill>
                <a:latin typeface="Adobe Caslon Pro" panose="0205050205050A020403" pitchFamily="18" charset="0"/>
              </a:rPr>
              <a:t>4</a:t>
            </a:r>
            <a:r>
              <a:rPr lang="es-MX" sz="1800" b="1" dirty="0" smtClean="0">
                <a:solidFill>
                  <a:schemeClr val="bg1">
                    <a:lumMod val="75000"/>
                  </a:schemeClr>
                </a:solidFill>
                <a:latin typeface="Adobe Caslon Pro" panose="0205050205050A020403" pitchFamily="18" charset="0"/>
              </a:rPr>
              <a:t>: Consulta de Seguimiento de Acuerdos…………………..………………187</a:t>
            </a:r>
          </a:p>
        </p:txBody>
      </p:sp>
    </p:spTree>
    <p:extLst>
      <p:ext uri="{BB962C8B-B14F-4D97-AF65-F5344CB8AC3E}">
        <p14:creationId xmlns:p14="http://schemas.microsoft.com/office/powerpoint/2010/main" val="4787887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0671" y="354323"/>
            <a:ext cx="4571432"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PRESUPUESTO</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4" name="Marcador de contenido 2"/>
          <p:cNvSpPr>
            <a:spLocks noGrp="1"/>
          </p:cNvSpPr>
          <p:nvPr>
            <p:ph idx="1"/>
          </p:nvPr>
        </p:nvSpPr>
        <p:spPr>
          <a:xfrm>
            <a:off x="578411" y="1611136"/>
            <a:ext cx="10515600" cy="1597184"/>
          </a:xfrm>
        </p:spPr>
        <p:txBody>
          <a:bodyPr>
            <a:noAutofit/>
          </a:bodyPr>
          <a:lstStyle/>
          <a:p>
            <a:pPr marL="0" indent="0" algn="just">
              <a:buNone/>
            </a:pPr>
            <a:r>
              <a:rPr lang="es-MX" sz="1800" b="1" dirty="0" smtClean="0"/>
              <a:t>Funcionalidad</a:t>
            </a:r>
            <a:r>
              <a:rPr lang="es-MX" sz="1800" dirty="0" smtClean="0"/>
              <a:t>: Capturar los datos generales del programa, los hombres y mujeres a beneficiar el presupuesto del PEF, el presupuesto a vigilar por los comités de contraloría social  así como su distribución entre las Ejecutoras y poder realizar modificaciones  al presupuesto a vigilar por la contraloría social. Este módulo esta compuesto por el sub-módulo de </a:t>
            </a:r>
            <a:r>
              <a:rPr lang="es-MX" sz="1800" b="1" i="1" dirty="0" smtClean="0"/>
              <a:t>Asignación de Presupuesto .</a:t>
            </a:r>
          </a:p>
          <a:p>
            <a:pPr marL="0" indent="0" algn="just">
              <a:buNone/>
            </a:pPr>
            <a:r>
              <a:rPr lang="es-MX" sz="1800" dirty="0" smtClean="0"/>
              <a:t>Para registrar el presupuesto se selecciona </a:t>
            </a:r>
            <a:r>
              <a:rPr lang="es-MX" sz="1800" i="1" dirty="0" smtClean="0"/>
              <a:t>Presupuesto </a:t>
            </a:r>
            <a:r>
              <a:rPr lang="es-MX" sz="1800" dirty="0" smtClean="0"/>
              <a:t>y se da clic en </a:t>
            </a:r>
            <a:r>
              <a:rPr lang="es-MX" sz="1800" i="1" dirty="0" smtClean="0"/>
              <a:t>Asignación de Presupuesto</a:t>
            </a:r>
            <a:r>
              <a:rPr lang="es-MX" sz="1800" dirty="0" smtClean="0"/>
              <a:t>.</a:t>
            </a:r>
            <a:endParaRPr lang="es-MX" sz="1800" dirty="0"/>
          </a:p>
        </p:txBody>
      </p:sp>
      <p:sp>
        <p:nvSpPr>
          <p:cNvPr id="5" name="Rectángulo 4"/>
          <p:cNvSpPr/>
          <p:nvPr/>
        </p:nvSpPr>
        <p:spPr>
          <a:xfrm>
            <a:off x="578411" y="1199193"/>
            <a:ext cx="2238754" cy="369332"/>
          </a:xfrm>
          <a:prstGeom prst="rect">
            <a:avLst/>
          </a:prstGeom>
        </p:spPr>
        <p:txBody>
          <a:bodyPr wrap="none">
            <a:spAutoFit/>
          </a:bodyPr>
          <a:lstStyle/>
          <a:p>
            <a:r>
              <a:rPr lang="es-MX" b="1" dirty="0">
                <a:effectLst>
                  <a:outerShdw blurRad="38100" dist="38100" dir="2700000" algn="tl">
                    <a:srgbClr val="000000">
                      <a:alpha val="43137"/>
                    </a:srgbClr>
                  </a:outerShdw>
                </a:effectLst>
              </a:rPr>
              <a:t>Módulo: </a:t>
            </a:r>
            <a:r>
              <a:rPr lang="es-MX" b="1" dirty="0" smtClean="0">
                <a:effectLst>
                  <a:outerShdw blurRad="38100" dist="38100" dir="2700000" algn="tl">
                    <a:srgbClr val="000000">
                      <a:alpha val="43137"/>
                    </a:srgbClr>
                  </a:outerShdw>
                </a:effectLst>
              </a:rPr>
              <a:t>Presupuesto</a:t>
            </a:r>
            <a:endParaRPr lang="es-MX" b="1" dirty="0">
              <a:effectLst>
                <a:outerShdw blurRad="38100" dist="38100" dir="2700000" algn="tl">
                  <a:srgbClr val="000000">
                    <a:alpha val="43137"/>
                  </a:srgbClr>
                </a:outerShdw>
              </a:effectLst>
            </a:endParaRPr>
          </a:p>
        </p:txBody>
      </p:sp>
      <p:pic>
        <p:nvPicPr>
          <p:cNvPr id="8" name="Imagen 7"/>
          <p:cNvPicPr>
            <a:picLocks noChangeAspect="1"/>
          </p:cNvPicPr>
          <p:nvPr/>
        </p:nvPicPr>
        <p:blipFill rotWithShape="1">
          <a:blip r:embed="rId2"/>
          <a:srcRect l="-309" t="7161" r="309" b="61913"/>
          <a:stretch/>
        </p:blipFill>
        <p:spPr>
          <a:xfrm>
            <a:off x="1153710" y="3443793"/>
            <a:ext cx="9365002" cy="1810133"/>
          </a:xfrm>
          <a:prstGeom prst="rect">
            <a:avLst/>
          </a:prstGeom>
        </p:spPr>
      </p:pic>
      <p:sp>
        <p:nvSpPr>
          <p:cNvPr id="9" name="Rectángulo redondeado 8"/>
          <p:cNvSpPr/>
          <p:nvPr/>
        </p:nvSpPr>
        <p:spPr>
          <a:xfrm>
            <a:off x="3283391" y="4248327"/>
            <a:ext cx="1350602" cy="78862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82979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836908" y="988357"/>
            <a:ext cx="10727204" cy="1150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Esta pantalla esta compuesta por dos secciones </a:t>
            </a:r>
            <a:r>
              <a:rPr lang="es-MX" sz="1800" b="1" i="1" dirty="0" smtClean="0"/>
              <a:t>Población Beneficiada </a:t>
            </a:r>
            <a:r>
              <a:rPr lang="es-MX" sz="1800" dirty="0" smtClean="0"/>
              <a:t>en donde se capturan los datos generales del programa, en la segunda </a:t>
            </a:r>
            <a:r>
              <a:rPr lang="es-MX" sz="1800" b="1" i="1" dirty="0" smtClean="0"/>
              <a:t>Asignar Presupuesto a Ejecutoras, </a:t>
            </a:r>
            <a:r>
              <a:rPr lang="es-MX" sz="1800" dirty="0" smtClean="0"/>
              <a:t>en está se registra la distribución  del presupuesto entre las Ejecutoras. Dar clic en </a:t>
            </a:r>
            <a:r>
              <a:rPr lang="es-MX" sz="1800" u="sng" dirty="0" smtClean="0"/>
              <a:t>Editar</a:t>
            </a:r>
            <a:r>
              <a:rPr lang="es-MX" sz="1800" dirty="0" smtClean="0"/>
              <a:t> para desbloquear la pantalla.</a:t>
            </a:r>
            <a:endParaRPr lang="es-MX" sz="1800" u="sng" dirty="0"/>
          </a:p>
        </p:txBody>
      </p:sp>
      <p:pic>
        <p:nvPicPr>
          <p:cNvPr id="3" name="Imagen 2"/>
          <p:cNvPicPr>
            <a:picLocks noChangeAspect="1"/>
          </p:cNvPicPr>
          <p:nvPr/>
        </p:nvPicPr>
        <p:blipFill rotWithShape="1">
          <a:blip r:embed="rId2"/>
          <a:srcRect t="7243" b="4785"/>
          <a:stretch/>
        </p:blipFill>
        <p:spPr>
          <a:xfrm>
            <a:off x="2449917" y="2449004"/>
            <a:ext cx="6912864" cy="3800927"/>
          </a:xfrm>
          <a:prstGeom prst="rect">
            <a:avLst/>
          </a:prstGeom>
        </p:spPr>
      </p:pic>
      <p:sp>
        <p:nvSpPr>
          <p:cNvPr id="4" name="Rectángulo redondeado 3"/>
          <p:cNvSpPr/>
          <p:nvPr/>
        </p:nvSpPr>
        <p:spPr>
          <a:xfrm>
            <a:off x="2449917" y="3674888"/>
            <a:ext cx="2153081" cy="26168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redondeado 4"/>
          <p:cNvSpPr/>
          <p:nvPr/>
        </p:nvSpPr>
        <p:spPr>
          <a:xfrm>
            <a:off x="7749152" y="3203086"/>
            <a:ext cx="635431" cy="29953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77572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048512" y="988357"/>
            <a:ext cx="10515600" cy="1150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sección </a:t>
            </a:r>
            <a:r>
              <a:rPr lang="es-MX" sz="1800" b="1" i="1" dirty="0" smtClean="0"/>
              <a:t>Población Beneficiada</a:t>
            </a:r>
            <a:r>
              <a:rPr lang="es-MX" sz="1800" dirty="0" smtClean="0"/>
              <a:t> se captura la Población Objetivo, Tipo de Beneficio, Total de la población Nacional programada Hombres, Total de la población Nacional programada Mujeres, Presupuesto autorizado en el PEF, Presupuesto a vigilar por la Contraloría Social. Dar clic en </a:t>
            </a:r>
            <a:r>
              <a:rPr lang="es-MX" sz="1800" u="sng" dirty="0" smtClean="0"/>
              <a:t>Guardar</a:t>
            </a:r>
            <a:r>
              <a:rPr lang="es-MX" sz="1800" dirty="0" smtClean="0"/>
              <a:t> cuando haya completado la información.</a:t>
            </a:r>
            <a:endParaRPr lang="es-MX" sz="1800" u="sng" dirty="0"/>
          </a:p>
        </p:txBody>
      </p:sp>
      <p:pic>
        <p:nvPicPr>
          <p:cNvPr id="5" name="Imagen 4"/>
          <p:cNvPicPr>
            <a:picLocks noChangeAspect="1"/>
          </p:cNvPicPr>
          <p:nvPr/>
        </p:nvPicPr>
        <p:blipFill rotWithShape="1">
          <a:blip r:embed="rId2"/>
          <a:srcRect t="9043" r="58" b="10958"/>
          <a:stretch/>
        </p:blipFill>
        <p:spPr>
          <a:xfrm>
            <a:off x="2567643" y="2390045"/>
            <a:ext cx="6628638" cy="3316224"/>
          </a:xfrm>
          <a:prstGeom prst="rect">
            <a:avLst/>
          </a:prstGeom>
        </p:spPr>
      </p:pic>
      <p:sp>
        <p:nvSpPr>
          <p:cNvPr id="6" name="Rectángulo redondeado 5"/>
          <p:cNvSpPr/>
          <p:nvPr/>
        </p:nvSpPr>
        <p:spPr>
          <a:xfrm>
            <a:off x="2449918" y="2776004"/>
            <a:ext cx="1176686" cy="2771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8057714" y="2560816"/>
            <a:ext cx="652327" cy="2771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13528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709" r="82" b="13997"/>
          <a:stretch/>
        </p:blipFill>
        <p:spPr>
          <a:xfrm>
            <a:off x="2204067" y="1909598"/>
            <a:ext cx="7351776" cy="3600460"/>
          </a:xfrm>
          <a:prstGeom prst="rect">
            <a:avLst/>
          </a:prstGeom>
        </p:spPr>
      </p:pic>
      <p:sp>
        <p:nvSpPr>
          <p:cNvPr id="5" name="Rectángulo 4"/>
          <p:cNvSpPr/>
          <p:nvPr/>
        </p:nvSpPr>
        <p:spPr>
          <a:xfrm>
            <a:off x="1348353" y="1122052"/>
            <a:ext cx="9515959" cy="369332"/>
          </a:xfrm>
          <a:prstGeom prst="rect">
            <a:avLst/>
          </a:prstGeom>
        </p:spPr>
        <p:txBody>
          <a:bodyPr wrap="square">
            <a:spAutoFit/>
          </a:bodyPr>
          <a:lstStyle/>
          <a:p>
            <a:pPr algn="just"/>
            <a:r>
              <a:rPr lang="es-MX" dirty="0" smtClean="0"/>
              <a:t>Después de dar clic en </a:t>
            </a:r>
            <a:r>
              <a:rPr lang="es-MX" u="sng" dirty="0" smtClean="0"/>
              <a:t>Guardar</a:t>
            </a:r>
            <a:r>
              <a:rPr lang="es-MX" dirty="0" smtClean="0"/>
              <a:t> aparece </a:t>
            </a:r>
            <a:r>
              <a:rPr lang="es-MX" dirty="0"/>
              <a:t>el siguiente aviso que indica que esta registrado en el SICS.</a:t>
            </a:r>
          </a:p>
        </p:txBody>
      </p:sp>
      <p:sp>
        <p:nvSpPr>
          <p:cNvPr id="6" name="Rectángulo redondeado 5"/>
          <p:cNvSpPr/>
          <p:nvPr/>
        </p:nvSpPr>
        <p:spPr>
          <a:xfrm>
            <a:off x="4663585" y="3432648"/>
            <a:ext cx="2155669" cy="55041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61870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972329" y="1146594"/>
            <a:ext cx="10515600" cy="1361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En la sección </a:t>
            </a:r>
            <a:r>
              <a:rPr lang="es-MX" sz="1800" b="1" i="1" dirty="0" smtClean="0"/>
              <a:t>Asignar Presupuesto a Ejecutoras</a:t>
            </a:r>
            <a:r>
              <a:rPr lang="es-MX" sz="1800" dirty="0"/>
              <a:t> </a:t>
            </a:r>
            <a:r>
              <a:rPr lang="es-MX" sz="1800" dirty="0" smtClean="0"/>
              <a:t>se lleva a cabo</a:t>
            </a:r>
            <a:r>
              <a:rPr lang="es-MX" sz="1800" dirty="0"/>
              <a:t> </a:t>
            </a:r>
            <a:r>
              <a:rPr lang="es-MX" sz="1800" dirty="0" smtClean="0"/>
              <a:t>la distribución del presupuesto entre las Ejecutoras del Programa. Dar clic en </a:t>
            </a:r>
            <a:r>
              <a:rPr lang="es-MX" sz="1800" u="sng" dirty="0" smtClean="0"/>
              <a:t>Editar</a:t>
            </a:r>
            <a:r>
              <a:rPr lang="es-MX" sz="1800" dirty="0" smtClean="0"/>
              <a:t> para desbloquear la pantalla y poder iniciar con el registro de información.</a:t>
            </a:r>
            <a:r>
              <a:rPr lang="es-MX" sz="1800" dirty="0"/>
              <a:t> El presupuesto que se toma en cuenta es el vigilado por los comités de contraloría social, el PEF es solo de referencia. </a:t>
            </a:r>
          </a:p>
          <a:p>
            <a:pPr marL="0" indent="0" algn="just">
              <a:buFont typeface="Arial" panose="020B0604020202020204" pitchFamily="34" charset="0"/>
              <a:buNone/>
            </a:pPr>
            <a:endParaRPr lang="es-MX" sz="1800" dirty="0" smtClean="0"/>
          </a:p>
          <a:p>
            <a:pPr marL="0" indent="0" algn="just">
              <a:buFont typeface="Arial" panose="020B0604020202020204" pitchFamily="34" charset="0"/>
              <a:buNone/>
            </a:pPr>
            <a:endParaRPr lang="es-MX" sz="2000" u="sng" dirty="0"/>
          </a:p>
        </p:txBody>
      </p:sp>
      <p:pic>
        <p:nvPicPr>
          <p:cNvPr id="6" name="Imagen 5"/>
          <p:cNvPicPr>
            <a:picLocks noChangeAspect="1"/>
          </p:cNvPicPr>
          <p:nvPr/>
        </p:nvPicPr>
        <p:blipFill rotWithShape="1">
          <a:blip r:embed="rId2"/>
          <a:srcRect t="6689" b="7552"/>
          <a:stretch/>
        </p:blipFill>
        <p:spPr>
          <a:xfrm>
            <a:off x="2283004" y="2262753"/>
            <a:ext cx="7620000" cy="4084320"/>
          </a:xfrm>
          <a:prstGeom prst="rect">
            <a:avLst/>
          </a:prstGeom>
        </p:spPr>
      </p:pic>
      <p:sp>
        <p:nvSpPr>
          <p:cNvPr id="9" name="Rectángulo redondeado 8"/>
          <p:cNvSpPr/>
          <p:nvPr/>
        </p:nvSpPr>
        <p:spPr>
          <a:xfrm>
            <a:off x="7140729" y="3950998"/>
            <a:ext cx="2266742" cy="2800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55335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7" y="1122053"/>
            <a:ext cx="10884977" cy="923330"/>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haya concluido </a:t>
            </a:r>
            <a:r>
              <a:rPr lang="es-MX" dirty="0" smtClean="0"/>
              <a:t>con la captura de </a:t>
            </a:r>
            <a:r>
              <a:rPr lang="es-MX" dirty="0"/>
              <a:t>la distribución del </a:t>
            </a:r>
            <a:r>
              <a:rPr lang="es-MX" dirty="0" smtClean="0"/>
              <a:t>presupuesto, no </a:t>
            </a:r>
            <a:r>
              <a:rPr lang="es-MX" dirty="0"/>
              <a:t>perder de vista como se va moviendo el </a:t>
            </a:r>
            <a:r>
              <a:rPr lang="es-MX" dirty="0" smtClean="0"/>
              <a:t>presupuesto a vigilar por la contraloría social </a:t>
            </a:r>
            <a:r>
              <a:rPr lang="es-MX" dirty="0"/>
              <a:t>conforme se va </a:t>
            </a:r>
            <a:r>
              <a:rPr lang="es-MX" dirty="0" smtClean="0"/>
              <a:t>capturando hasta </a:t>
            </a:r>
            <a:r>
              <a:rPr lang="es-MX" dirty="0"/>
              <a:t>quedar en cero</a:t>
            </a:r>
            <a:r>
              <a:rPr lang="es-MX" dirty="0" smtClean="0"/>
              <a:t>.                              </a:t>
            </a:r>
            <a:endParaRPr lang="es-MX" dirty="0"/>
          </a:p>
        </p:txBody>
      </p:sp>
      <p:pic>
        <p:nvPicPr>
          <p:cNvPr id="7" name="Imagen 6"/>
          <p:cNvPicPr>
            <a:picLocks noChangeAspect="1"/>
          </p:cNvPicPr>
          <p:nvPr/>
        </p:nvPicPr>
        <p:blipFill rotWithShape="1">
          <a:blip r:embed="rId2"/>
          <a:srcRect t="7190" r="-86" b="4953"/>
          <a:stretch/>
        </p:blipFill>
        <p:spPr>
          <a:xfrm>
            <a:off x="2390182" y="2130190"/>
            <a:ext cx="7489126" cy="4108704"/>
          </a:xfrm>
          <a:prstGeom prst="rect">
            <a:avLst/>
          </a:prstGeom>
        </p:spPr>
      </p:pic>
      <p:sp>
        <p:nvSpPr>
          <p:cNvPr id="8" name="Rectángulo redondeado 7"/>
          <p:cNvSpPr/>
          <p:nvPr/>
        </p:nvSpPr>
        <p:spPr>
          <a:xfrm>
            <a:off x="8706058" y="2432164"/>
            <a:ext cx="608424" cy="2335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redondeado 8"/>
          <p:cNvSpPr/>
          <p:nvPr/>
        </p:nvSpPr>
        <p:spPr>
          <a:xfrm>
            <a:off x="7125231" y="3145086"/>
            <a:ext cx="1894783" cy="31103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74139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t="8325" r="-170" b="5873"/>
          <a:stretch/>
        </p:blipFill>
        <p:spPr>
          <a:xfrm>
            <a:off x="2201128" y="1809995"/>
            <a:ext cx="7170801" cy="4096512"/>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smtClean="0"/>
              <a:t>Una vez que se da clic en </a:t>
            </a:r>
            <a:r>
              <a:rPr lang="es-MX" u="sng" dirty="0" smtClean="0"/>
              <a:t>Guardar</a:t>
            </a:r>
            <a:r>
              <a:rPr lang="es-MX" dirty="0" smtClean="0"/>
              <a:t>  aparece </a:t>
            </a:r>
            <a:r>
              <a:rPr lang="es-MX" dirty="0"/>
              <a:t>el siguiente aviso que indica que esta registrado en el SICS.</a:t>
            </a:r>
          </a:p>
        </p:txBody>
      </p:sp>
      <p:sp>
        <p:nvSpPr>
          <p:cNvPr id="6" name="Rectángulo redondeado 5"/>
          <p:cNvSpPr/>
          <p:nvPr/>
        </p:nvSpPr>
        <p:spPr>
          <a:xfrm>
            <a:off x="4568011" y="3393059"/>
            <a:ext cx="2049765" cy="5435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6244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23253" y="1091054"/>
            <a:ext cx="10187552" cy="369332"/>
          </a:xfrm>
          <a:prstGeom prst="rect">
            <a:avLst/>
          </a:prstGeom>
        </p:spPr>
        <p:txBody>
          <a:bodyPr wrap="square">
            <a:spAutoFit/>
          </a:bodyPr>
          <a:lstStyle/>
          <a:p>
            <a:pPr algn="just"/>
            <a:r>
              <a:rPr lang="es-MX" dirty="0" smtClean="0"/>
              <a:t>Si desea hacer alguna modificación al presupuesto capturado dar clic en </a:t>
            </a:r>
            <a:r>
              <a:rPr lang="es-MX" u="sng" dirty="0" smtClean="0"/>
              <a:t>Editar</a:t>
            </a:r>
            <a:endParaRPr lang="es-MX" dirty="0"/>
          </a:p>
        </p:txBody>
      </p:sp>
      <p:pic>
        <p:nvPicPr>
          <p:cNvPr id="5" name="Imagen 4"/>
          <p:cNvPicPr>
            <a:picLocks noChangeAspect="1"/>
          </p:cNvPicPr>
          <p:nvPr/>
        </p:nvPicPr>
        <p:blipFill rotWithShape="1">
          <a:blip r:embed="rId2"/>
          <a:srcRect t="6689" b="7552"/>
          <a:stretch/>
        </p:blipFill>
        <p:spPr>
          <a:xfrm>
            <a:off x="2128020" y="1909239"/>
            <a:ext cx="7620000" cy="4084320"/>
          </a:xfrm>
          <a:prstGeom prst="rect">
            <a:avLst/>
          </a:prstGeom>
        </p:spPr>
      </p:pic>
      <p:sp>
        <p:nvSpPr>
          <p:cNvPr id="6" name="Rectángulo redondeado 5"/>
          <p:cNvSpPr/>
          <p:nvPr/>
        </p:nvSpPr>
        <p:spPr>
          <a:xfrm>
            <a:off x="7838151" y="2773124"/>
            <a:ext cx="809903" cy="3885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90218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190" r="-86" b="4953"/>
          <a:stretch/>
        </p:blipFill>
        <p:spPr>
          <a:xfrm>
            <a:off x="2343687" y="2068196"/>
            <a:ext cx="7489126" cy="4108704"/>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a:t>D</a:t>
            </a:r>
            <a:r>
              <a:rPr lang="es-MX" dirty="0" smtClean="0"/>
              <a:t>ar clic en </a:t>
            </a:r>
            <a:r>
              <a:rPr lang="es-MX" u="sng" dirty="0" smtClean="0"/>
              <a:t>Guardar </a:t>
            </a:r>
            <a:r>
              <a:rPr lang="es-MX" dirty="0" smtClean="0"/>
              <a:t> ya que haya efectuado los cambios al presupuesto.</a:t>
            </a:r>
            <a:endParaRPr lang="es-MX" dirty="0"/>
          </a:p>
        </p:txBody>
      </p:sp>
      <p:sp>
        <p:nvSpPr>
          <p:cNvPr id="6" name="Rectángulo redondeado 5"/>
          <p:cNvSpPr/>
          <p:nvPr/>
        </p:nvSpPr>
        <p:spPr>
          <a:xfrm>
            <a:off x="8551073" y="2308175"/>
            <a:ext cx="639422" cy="3265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86767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334" r="354" b="4856"/>
          <a:stretch/>
        </p:blipFill>
        <p:spPr>
          <a:xfrm>
            <a:off x="2344018" y="1820938"/>
            <a:ext cx="7902776" cy="4352544"/>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a:t>D</a:t>
            </a:r>
            <a:r>
              <a:rPr lang="es-MX" dirty="0" smtClean="0"/>
              <a:t>ar clic en </a:t>
            </a:r>
            <a:r>
              <a:rPr lang="es-MX" u="sng" dirty="0" smtClean="0"/>
              <a:t>Borrar</a:t>
            </a:r>
            <a:r>
              <a:rPr lang="es-MX" dirty="0"/>
              <a:t> </a:t>
            </a:r>
            <a:r>
              <a:rPr lang="es-MX" dirty="0" smtClean="0"/>
              <a:t> en el caso de que desee eliminar la información capturada.</a:t>
            </a:r>
            <a:endParaRPr lang="es-MX" dirty="0"/>
          </a:p>
        </p:txBody>
      </p:sp>
      <p:sp>
        <p:nvSpPr>
          <p:cNvPr id="6" name="Rectángulo redondeado 5"/>
          <p:cNvSpPr/>
          <p:nvPr/>
        </p:nvSpPr>
        <p:spPr>
          <a:xfrm>
            <a:off x="9607372" y="2711131"/>
            <a:ext cx="639422" cy="3265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6011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838199" y="2018276"/>
            <a:ext cx="10515600" cy="2261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4000" dirty="0" smtClean="0"/>
              <a:t>Ofrecer al Usuario</a:t>
            </a:r>
            <a:r>
              <a:rPr lang="es-MX" sz="4000" b="1" dirty="0" smtClean="0"/>
              <a:t> </a:t>
            </a:r>
            <a:r>
              <a:rPr lang="es-MX" sz="4000" dirty="0"/>
              <a:t>responsable de operar el </a:t>
            </a:r>
            <a:r>
              <a:rPr lang="es-MX" sz="4000" dirty="0" smtClean="0"/>
              <a:t>SICS, una herramienta de apoyo que promueva la captura correcta de la información de las actividades de Contraloría Social llevadas a cabo.</a:t>
            </a:r>
          </a:p>
        </p:txBody>
      </p:sp>
      <p:sp>
        <p:nvSpPr>
          <p:cNvPr id="5" name="CuadroTexto 4"/>
          <p:cNvSpPr txBox="1"/>
          <p:nvPr/>
        </p:nvSpPr>
        <p:spPr>
          <a:xfrm>
            <a:off x="9343569" y="372098"/>
            <a:ext cx="2010230" cy="707886"/>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Objetivo</a:t>
            </a:r>
          </a:p>
        </p:txBody>
      </p:sp>
    </p:spTree>
    <p:extLst>
      <p:ext uri="{BB962C8B-B14F-4D97-AF65-F5344CB8AC3E}">
        <p14:creationId xmlns:p14="http://schemas.microsoft.com/office/powerpoint/2010/main" val="42583881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6779" b="6050"/>
          <a:stretch/>
        </p:blipFill>
        <p:spPr>
          <a:xfrm>
            <a:off x="2276804" y="2055075"/>
            <a:ext cx="7451913" cy="4059936"/>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a:t>D</a:t>
            </a:r>
            <a:r>
              <a:rPr lang="es-MX" dirty="0" smtClean="0"/>
              <a:t>ar clic en </a:t>
            </a:r>
            <a:r>
              <a:rPr lang="es-MX" u="sng" dirty="0" smtClean="0"/>
              <a:t>Si</a:t>
            </a:r>
            <a:r>
              <a:rPr lang="es-MX" dirty="0" smtClean="0"/>
              <a:t>  para confirmar el borrado de la información capturada.</a:t>
            </a:r>
            <a:endParaRPr lang="es-MX" dirty="0"/>
          </a:p>
        </p:txBody>
      </p:sp>
      <p:sp>
        <p:nvSpPr>
          <p:cNvPr id="6" name="Rectángulo redondeado 5"/>
          <p:cNvSpPr/>
          <p:nvPr/>
        </p:nvSpPr>
        <p:spPr>
          <a:xfrm>
            <a:off x="5050869" y="4214468"/>
            <a:ext cx="528520" cy="32653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10662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408190" y="354323"/>
            <a:ext cx="4743913"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MATERIALES DE DIFUSIÓN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740077" y="1333052"/>
            <a:ext cx="10600841" cy="1754326"/>
          </a:xfrm>
          <a:prstGeom prst="rect">
            <a:avLst/>
          </a:prstGeom>
        </p:spPr>
        <p:txBody>
          <a:bodyPr wrap="square">
            <a:spAutoFit/>
          </a:bodyPr>
          <a:lstStyle/>
          <a:p>
            <a:r>
              <a:rPr lang="es-MX" b="1" dirty="0" smtClean="0"/>
              <a:t>Funcionalidad</a:t>
            </a:r>
            <a:r>
              <a:rPr lang="es-MX" dirty="0" smtClean="0"/>
              <a:t>: Registrar, consultar y editar </a:t>
            </a:r>
            <a:r>
              <a:rPr lang="es-MX" dirty="0"/>
              <a:t>los materiales de difusión y capacitación producidos por las Instancias Normativas  así como la distribución entre sus ejecutoras. </a:t>
            </a:r>
          </a:p>
          <a:p>
            <a:r>
              <a:rPr lang="es-MX" dirty="0"/>
              <a:t>También se pueden capturar en este módulo los eventos de capacitación llevados a cabo por las Instancias Normativas</a:t>
            </a:r>
            <a:r>
              <a:rPr lang="es-MX" dirty="0" smtClean="0"/>
              <a:t>.</a:t>
            </a:r>
          </a:p>
          <a:p>
            <a:r>
              <a:rPr lang="es-MX" dirty="0" smtClean="0"/>
              <a:t>El módulo de </a:t>
            </a:r>
            <a:r>
              <a:rPr lang="es-MX" b="1" i="1" dirty="0" smtClean="0"/>
              <a:t>Materiales</a:t>
            </a:r>
            <a:r>
              <a:rPr lang="es-MX" dirty="0" smtClean="0"/>
              <a:t> esta integrado por cuatro sub-módulos: Materiales de Difusión. Materiales de Capacitación, Capacitaciones y Monitoreo de Materiales.  </a:t>
            </a:r>
            <a:endParaRPr lang="es-MX" dirty="0"/>
          </a:p>
        </p:txBody>
      </p:sp>
      <p:pic>
        <p:nvPicPr>
          <p:cNvPr id="6" name="Imagen 5"/>
          <p:cNvPicPr>
            <a:picLocks noChangeAspect="1"/>
          </p:cNvPicPr>
          <p:nvPr/>
        </p:nvPicPr>
        <p:blipFill>
          <a:blip r:embed="rId2"/>
          <a:stretch>
            <a:fillRect/>
          </a:stretch>
        </p:blipFill>
        <p:spPr>
          <a:xfrm>
            <a:off x="999708" y="3434646"/>
            <a:ext cx="10081577" cy="2454710"/>
          </a:xfrm>
          <a:prstGeom prst="rect">
            <a:avLst/>
          </a:prstGeom>
        </p:spPr>
      </p:pic>
    </p:spTree>
    <p:extLst>
      <p:ext uri="{BB962C8B-B14F-4D97-AF65-F5344CB8AC3E}">
        <p14:creationId xmlns:p14="http://schemas.microsoft.com/office/powerpoint/2010/main" val="706088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6277" y="1215042"/>
            <a:ext cx="10698997" cy="646331"/>
          </a:xfrm>
          <a:prstGeom prst="rect">
            <a:avLst/>
          </a:prstGeom>
        </p:spPr>
        <p:txBody>
          <a:bodyPr wrap="square">
            <a:spAutoFit/>
          </a:bodyPr>
          <a:lstStyle/>
          <a:p>
            <a:r>
              <a:rPr lang="es-MX" dirty="0"/>
              <a:t>Para registrar </a:t>
            </a:r>
            <a:r>
              <a:rPr lang="es-MX" dirty="0" smtClean="0"/>
              <a:t>los Materiales de Difusión se </a:t>
            </a:r>
            <a:r>
              <a:rPr lang="es-MX" dirty="0"/>
              <a:t>selecciona </a:t>
            </a:r>
            <a:r>
              <a:rPr lang="es-MX" i="1" dirty="0" smtClean="0"/>
              <a:t>Materiales de Difusión  </a:t>
            </a:r>
            <a:r>
              <a:rPr lang="es-MX" dirty="0"/>
              <a:t>y se da clic en </a:t>
            </a:r>
            <a:r>
              <a:rPr lang="es-MX" i="1" dirty="0" smtClean="0"/>
              <a:t>Registrar Materiales de Difusión</a:t>
            </a:r>
            <a:endParaRPr lang="es-MX" dirty="0"/>
          </a:p>
        </p:txBody>
      </p:sp>
      <p:pic>
        <p:nvPicPr>
          <p:cNvPr id="5" name="Imagen 4"/>
          <p:cNvPicPr>
            <a:picLocks noChangeAspect="1"/>
          </p:cNvPicPr>
          <p:nvPr/>
        </p:nvPicPr>
        <p:blipFill>
          <a:blip r:embed="rId2"/>
          <a:stretch>
            <a:fillRect/>
          </a:stretch>
        </p:blipFill>
        <p:spPr>
          <a:xfrm>
            <a:off x="988504" y="2329086"/>
            <a:ext cx="10216770" cy="2502842"/>
          </a:xfrm>
          <a:prstGeom prst="rect">
            <a:avLst/>
          </a:prstGeom>
        </p:spPr>
      </p:pic>
    </p:spTree>
    <p:extLst>
      <p:ext uri="{BB962C8B-B14F-4D97-AF65-F5344CB8AC3E}">
        <p14:creationId xmlns:p14="http://schemas.microsoft.com/office/powerpoint/2010/main" val="1417408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87651" y="2525942"/>
            <a:ext cx="9614817" cy="2516630"/>
          </a:xfrm>
          <a:prstGeom prst="rect">
            <a:avLst/>
          </a:prstGeom>
        </p:spPr>
      </p:pic>
      <p:sp>
        <p:nvSpPr>
          <p:cNvPr id="7" name="Título 1"/>
          <p:cNvSpPr>
            <a:spLocks noGrp="1"/>
          </p:cNvSpPr>
          <p:nvPr>
            <p:ph type="title"/>
          </p:nvPr>
        </p:nvSpPr>
        <p:spPr>
          <a:xfrm>
            <a:off x="838200" y="1086089"/>
            <a:ext cx="10515600" cy="777812"/>
          </a:xfrm>
        </p:spPr>
        <p:txBody>
          <a:bodyPr>
            <a:noAutofit/>
          </a:bodyPr>
          <a:lstStyle/>
          <a:p>
            <a:r>
              <a:rPr lang="es-MX" sz="1800" dirty="0">
                <a:latin typeface="+mn-lt"/>
                <a:ea typeface="+mn-ea"/>
                <a:cs typeface="+mn-cs"/>
              </a:rPr>
              <a:t>En esta pantalla se puede realizar el registro del Material de Difusión se debe capturar el nombre del material, ingresar el archivo del material de difusión y registrar la cantidad producida del mismo. Despliegue la ventana del campo de Nombre de Material.</a:t>
            </a:r>
          </a:p>
        </p:txBody>
      </p:sp>
    </p:spTree>
    <p:extLst>
      <p:ext uri="{BB962C8B-B14F-4D97-AF65-F5344CB8AC3E}">
        <p14:creationId xmlns:p14="http://schemas.microsoft.com/office/powerpoint/2010/main" val="2276648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88219" y="1703285"/>
            <a:ext cx="8655616" cy="4085761"/>
          </a:xfrm>
          <a:prstGeom prst="rect">
            <a:avLst/>
          </a:prstGeom>
        </p:spPr>
      </p:pic>
      <p:sp>
        <p:nvSpPr>
          <p:cNvPr id="5" name="Título 1"/>
          <p:cNvSpPr>
            <a:spLocks noGrp="1"/>
          </p:cNvSpPr>
          <p:nvPr>
            <p:ph type="title"/>
          </p:nvPr>
        </p:nvSpPr>
        <p:spPr>
          <a:xfrm>
            <a:off x="838200" y="1194575"/>
            <a:ext cx="10515600" cy="777812"/>
          </a:xfrm>
        </p:spPr>
        <p:txBody>
          <a:bodyPr>
            <a:noAutofit/>
          </a:bodyPr>
          <a:lstStyle/>
          <a:p>
            <a:r>
              <a:rPr lang="es-MX" sz="1800" dirty="0" smtClean="0">
                <a:latin typeface="+mn-lt"/>
                <a:ea typeface="+mn-ea"/>
                <a:cs typeface="+mn-cs"/>
              </a:rPr>
              <a:t>Dar clic sobre el material una vez que haya sido seleccionado el material a registrar.</a:t>
            </a:r>
            <a:endParaRPr lang="es-MX" sz="1800" dirty="0">
              <a:latin typeface="+mn-lt"/>
              <a:ea typeface="+mn-ea"/>
              <a:cs typeface="+mn-cs"/>
            </a:endParaRPr>
          </a:p>
        </p:txBody>
      </p:sp>
    </p:spTree>
    <p:extLst>
      <p:ext uri="{BB962C8B-B14F-4D97-AF65-F5344CB8AC3E}">
        <p14:creationId xmlns:p14="http://schemas.microsoft.com/office/powerpoint/2010/main" val="2573569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14400" y="1386508"/>
            <a:ext cx="9887919" cy="646331"/>
          </a:xfrm>
          <a:prstGeom prst="rect">
            <a:avLst/>
          </a:prstGeom>
        </p:spPr>
        <p:txBody>
          <a:bodyPr wrap="square">
            <a:spAutoFit/>
          </a:bodyPr>
          <a:lstStyle/>
          <a:p>
            <a:pPr algn="just"/>
            <a:r>
              <a:rPr lang="es-MX" dirty="0" smtClean="0"/>
              <a:t>Dar clic en </a:t>
            </a:r>
            <a:r>
              <a:rPr lang="es-MX" i="1" dirty="0" smtClean="0"/>
              <a:t>Seleccionar Archivo </a:t>
            </a:r>
            <a:r>
              <a:rPr lang="es-MX" dirty="0" smtClean="0"/>
              <a:t>para </a:t>
            </a:r>
            <a:r>
              <a:rPr lang="es-MX" dirty="0"/>
              <a:t>cargar el archivo electrónico del material de difusión que se va a registrar.</a:t>
            </a:r>
          </a:p>
        </p:txBody>
      </p:sp>
      <p:pic>
        <p:nvPicPr>
          <p:cNvPr id="5" name="Imagen 4"/>
          <p:cNvPicPr>
            <a:picLocks noChangeAspect="1"/>
          </p:cNvPicPr>
          <p:nvPr/>
        </p:nvPicPr>
        <p:blipFill>
          <a:blip r:embed="rId2"/>
          <a:stretch>
            <a:fillRect/>
          </a:stretch>
        </p:blipFill>
        <p:spPr>
          <a:xfrm>
            <a:off x="914400" y="2281315"/>
            <a:ext cx="10486287" cy="2720977"/>
          </a:xfrm>
          <a:prstGeom prst="rect">
            <a:avLst/>
          </a:prstGeom>
        </p:spPr>
      </p:pic>
    </p:spTree>
    <p:extLst>
      <p:ext uri="{BB962C8B-B14F-4D97-AF65-F5344CB8AC3E}">
        <p14:creationId xmlns:p14="http://schemas.microsoft.com/office/powerpoint/2010/main" val="3537486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1117600"/>
            <a:ext cx="10515600" cy="573088"/>
          </a:xfrm>
        </p:spPr>
        <p:txBody>
          <a:bodyPr>
            <a:normAutofit/>
          </a:bodyPr>
          <a:lstStyle/>
          <a:p>
            <a:r>
              <a:rPr lang="es-MX" sz="1800" dirty="0">
                <a:latin typeface="+mn-lt"/>
                <a:ea typeface="+mn-ea"/>
                <a:cs typeface="+mn-cs"/>
              </a:rPr>
              <a:t>Dar clic en  </a:t>
            </a:r>
            <a:r>
              <a:rPr lang="es-MX" sz="1800" i="1" dirty="0">
                <a:latin typeface="+mn-lt"/>
                <a:ea typeface="+mn-ea"/>
                <a:cs typeface="+mn-cs"/>
              </a:rPr>
              <a:t>Seleccionar Archivo a Transferir  </a:t>
            </a:r>
            <a:r>
              <a:rPr lang="es-MX" sz="1800" dirty="0">
                <a:latin typeface="+mn-lt"/>
                <a:ea typeface="+mn-ea"/>
                <a:cs typeface="+mn-cs"/>
              </a:rPr>
              <a:t>para iniciar con la búsqueda del archivo</a:t>
            </a:r>
            <a:r>
              <a:rPr lang="es-MX" sz="2000" dirty="0" smtClean="0"/>
              <a:t>.</a:t>
            </a:r>
            <a:endParaRPr lang="es-MX" sz="2000" dirty="0"/>
          </a:p>
        </p:txBody>
      </p:sp>
      <p:pic>
        <p:nvPicPr>
          <p:cNvPr id="5" name="Imagen 4"/>
          <p:cNvPicPr>
            <a:picLocks noChangeAspect="1"/>
          </p:cNvPicPr>
          <p:nvPr/>
        </p:nvPicPr>
        <p:blipFill>
          <a:blip r:embed="rId2"/>
          <a:stretch>
            <a:fillRect/>
          </a:stretch>
        </p:blipFill>
        <p:spPr>
          <a:xfrm>
            <a:off x="1055176" y="2034897"/>
            <a:ext cx="9785627" cy="3389312"/>
          </a:xfrm>
          <a:prstGeom prst="rect">
            <a:avLst/>
          </a:prstGeom>
        </p:spPr>
      </p:pic>
    </p:spTree>
    <p:extLst>
      <p:ext uri="{BB962C8B-B14F-4D97-AF65-F5344CB8AC3E}">
        <p14:creationId xmlns:p14="http://schemas.microsoft.com/office/powerpoint/2010/main" val="990763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08211" y="2191047"/>
            <a:ext cx="9077325" cy="3838575"/>
          </a:xfrm>
          <a:prstGeom prst="rect">
            <a:avLst/>
          </a:prstGeom>
        </p:spPr>
      </p:pic>
      <p:sp>
        <p:nvSpPr>
          <p:cNvPr id="5" name="Rectángulo 4"/>
          <p:cNvSpPr/>
          <p:nvPr/>
        </p:nvSpPr>
        <p:spPr>
          <a:xfrm>
            <a:off x="583770" y="1246038"/>
            <a:ext cx="10172054" cy="646331"/>
          </a:xfrm>
          <a:prstGeom prst="rect">
            <a:avLst/>
          </a:prstGeom>
        </p:spPr>
        <p:txBody>
          <a:bodyPr wrap="square">
            <a:spAutoFit/>
          </a:bodyPr>
          <a:lstStyle/>
          <a:p>
            <a:pPr algn="just"/>
            <a:r>
              <a:rPr lang="es-MX" dirty="0" smtClean="0"/>
              <a:t>Dar clic en el archivo seleccionado y posteriormente dar clic en </a:t>
            </a:r>
            <a:r>
              <a:rPr lang="es-MX" u="sng" dirty="0" smtClean="0"/>
              <a:t>Abrir</a:t>
            </a:r>
            <a:r>
              <a:rPr lang="es-MX" dirty="0" smtClean="0"/>
              <a:t> una vez que haya localizado el archivo que va adjuntar en la carpeta correspondiente. </a:t>
            </a:r>
            <a:endParaRPr lang="es-MX" dirty="0"/>
          </a:p>
        </p:txBody>
      </p:sp>
    </p:spTree>
    <p:extLst>
      <p:ext uri="{BB962C8B-B14F-4D97-AF65-F5344CB8AC3E}">
        <p14:creationId xmlns:p14="http://schemas.microsoft.com/office/powerpoint/2010/main" val="2357709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89697" y="2632890"/>
            <a:ext cx="9245336" cy="2530230"/>
          </a:xfrm>
          <a:prstGeom prst="rect">
            <a:avLst/>
          </a:prstGeom>
        </p:spPr>
      </p:pic>
      <p:sp>
        <p:nvSpPr>
          <p:cNvPr id="5" name="Rectángulo 4"/>
          <p:cNvSpPr/>
          <p:nvPr/>
        </p:nvSpPr>
        <p:spPr>
          <a:xfrm>
            <a:off x="707756" y="1385524"/>
            <a:ext cx="9862088" cy="369332"/>
          </a:xfrm>
          <a:prstGeom prst="rect">
            <a:avLst/>
          </a:prstGeom>
        </p:spPr>
        <p:txBody>
          <a:bodyPr wrap="square">
            <a:spAutoFit/>
          </a:bodyPr>
          <a:lstStyle/>
          <a:p>
            <a:pPr algn="just"/>
            <a:r>
              <a:rPr lang="es-MX" dirty="0" smtClean="0"/>
              <a:t>Posteriormente se debe registrar </a:t>
            </a:r>
            <a:r>
              <a:rPr lang="es-MX" dirty="0"/>
              <a:t>la cantidad producida del material </a:t>
            </a:r>
            <a:r>
              <a:rPr lang="es-MX" dirty="0" smtClean="0"/>
              <a:t>de difusión.</a:t>
            </a:r>
            <a:endParaRPr lang="es-MX" dirty="0"/>
          </a:p>
        </p:txBody>
      </p:sp>
    </p:spTree>
    <p:extLst>
      <p:ext uri="{BB962C8B-B14F-4D97-AF65-F5344CB8AC3E}">
        <p14:creationId xmlns:p14="http://schemas.microsoft.com/office/powerpoint/2010/main" val="1159760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8" y="1309018"/>
            <a:ext cx="10389030" cy="369332"/>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se capturó la </a:t>
            </a:r>
            <a:r>
              <a:rPr lang="es-MX" dirty="0" smtClean="0"/>
              <a:t>información solicitada.</a:t>
            </a:r>
            <a:endParaRPr lang="es-MX" dirty="0"/>
          </a:p>
        </p:txBody>
      </p:sp>
      <p:pic>
        <p:nvPicPr>
          <p:cNvPr id="5" name="Imagen 4"/>
          <p:cNvPicPr>
            <a:picLocks noChangeAspect="1"/>
          </p:cNvPicPr>
          <p:nvPr/>
        </p:nvPicPr>
        <p:blipFill>
          <a:blip r:embed="rId2"/>
          <a:stretch>
            <a:fillRect/>
          </a:stretch>
        </p:blipFill>
        <p:spPr>
          <a:xfrm>
            <a:off x="1272721" y="2551515"/>
            <a:ext cx="8858318" cy="2295621"/>
          </a:xfrm>
          <a:prstGeom prst="rect">
            <a:avLst/>
          </a:prstGeom>
        </p:spPr>
      </p:pic>
    </p:spTree>
    <p:extLst>
      <p:ext uri="{BB962C8B-B14F-4D97-AF65-F5344CB8AC3E}">
        <p14:creationId xmlns:p14="http://schemas.microsoft.com/office/powerpoint/2010/main" val="1361652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985031" y="372098"/>
            <a:ext cx="3996094" cy="707886"/>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Aspectos Técnicos</a:t>
            </a:r>
          </a:p>
        </p:txBody>
      </p:sp>
      <p:sp>
        <p:nvSpPr>
          <p:cNvPr id="6" name="Marcador de contenido 2"/>
          <p:cNvSpPr txBox="1">
            <a:spLocks/>
          </p:cNvSpPr>
          <p:nvPr/>
        </p:nvSpPr>
        <p:spPr>
          <a:xfrm>
            <a:off x="895331" y="1172587"/>
            <a:ext cx="10398675" cy="4702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MX" dirty="0" smtClean="0"/>
              <a:t>El sistema funciona con cualquier navegador (Chrome en su última versión, Safari, Mozilla, Internet Explorer 9 o superior).</a:t>
            </a:r>
          </a:p>
          <a:p>
            <a:pPr algn="just">
              <a:lnSpc>
                <a:spcPct val="100000"/>
              </a:lnSpc>
            </a:pPr>
            <a:r>
              <a:rPr lang="es-MX" dirty="0" smtClean="0"/>
              <a:t>Los archivos que se adjunten no deben ser mayores a 2 Megabytes.</a:t>
            </a:r>
          </a:p>
          <a:p>
            <a:pPr algn="just">
              <a:lnSpc>
                <a:spcPct val="100000"/>
              </a:lnSpc>
            </a:pPr>
            <a:r>
              <a:rPr lang="es-MX" dirty="0" smtClean="0"/>
              <a:t>El nombre de los archivos a adjuntar debe tener máximo 20 caracteres.</a:t>
            </a:r>
          </a:p>
          <a:p>
            <a:pPr algn="just">
              <a:lnSpc>
                <a:spcPct val="100000"/>
              </a:lnSpc>
            </a:pPr>
            <a:r>
              <a:rPr lang="es-MX" dirty="0" smtClean="0"/>
              <a:t>El SICS acepta diversos tipos de archivos electrónicos: Excel, Word, PowerPoint, PDF, JPG.</a:t>
            </a:r>
          </a:p>
          <a:p>
            <a:pPr algn="just">
              <a:lnSpc>
                <a:spcPct val="100000"/>
              </a:lnSpc>
            </a:pPr>
            <a:r>
              <a:rPr lang="es-MX" dirty="0" smtClean="0"/>
              <a:t>Para su operación se requiere de una conexión a Internet eficiente.</a:t>
            </a:r>
          </a:p>
          <a:p>
            <a:pPr algn="just">
              <a:lnSpc>
                <a:spcPct val="100000"/>
              </a:lnSpc>
            </a:pPr>
            <a:r>
              <a:rPr lang="es-MX" dirty="0" smtClean="0"/>
              <a:t>La </a:t>
            </a:r>
            <a:r>
              <a:rPr lang="es-MX" dirty="0"/>
              <a:t>última versión del java, </a:t>
            </a:r>
            <a:r>
              <a:rPr lang="es-MX" dirty="0" smtClean="0"/>
              <a:t>la </a:t>
            </a:r>
            <a:r>
              <a:rPr lang="es-MX" dirty="0"/>
              <a:t>cual se puede descargar desde </a:t>
            </a:r>
            <a:r>
              <a:rPr lang="es-MX" dirty="0">
                <a:hlinkClick r:id="rId2"/>
              </a:rPr>
              <a:t>http://www.java.com/es/download</a:t>
            </a:r>
            <a:r>
              <a:rPr lang="es-MX" dirty="0" smtClean="0">
                <a:hlinkClick r:id="rId2"/>
              </a:rPr>
              <a:t>/</a:t>
            </a:r>
            <a:endParaRPr lang="es-MX" dirty="0" smtClean="0"/>
          </a:p>
          <a:p>
            <a:pPr algn="just">
              <a:lnSpc>
                <a:spcPct val="100000"/>
              </a:lnSpc>
            </a:pPr>
            <a:endParaRPr lang="es-MX" sz="3000" dirty="0"/>
          </a:p>
        </p:txBody>
      </p:sp>
    </p:spTree>
    <p:extLst>
      <p:ext uri="{BB962C8B-B14F-4D97-AF65-F5344CB8AC3E}">
        <p14:creationId xmlns:p14="http://schemas.microsoft.com/office/powerpoint/2010/main" val="28725643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524786" y="354323"/>
            <a:ext cx="5627317" cy="1865126"/>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Y/O MODIFICACIONES  EN EL REGISTRO DE MATERIALES DE DIFUSIÓN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5" name="Imagen 4"/>
          <p:cNvPicPr>
            <a:picLocks noChangeAspect="1"/>
          </p:cNvPicPr>
          <p:nvPr/>
        </p:nvPicPr>
        <p:blipFill>
          <a:blip r:embed="rId2"/>
          <a:stretch>
            <a:fillRect/>
          </a:stretch>
        </p:blipFill>
        <p:spPr>
          <a:xfrm>
            <a:off x="1691175" y="3549826"/>
            <a:ext cx="9367282" cy="2615613"/>
          </a:xfrm>
          <a:prstGeom prst="rect">
            <a:avLst/>
          </a:prstGeom>
        </p:spPr>
      </p:pic>
      <p:sp>
        <p:nvSpPr>
          <p:cNvPr id="6" name="Rectángulo 5"/>
          <p:cNvSpPr/>
          <p:nvPr/>
        </p:nvSpPr>
        <p:spPr>
          <a:xfrm>
            <a:off x="568270" y="2362292"/>
            <a:ext cx="11179445" cy="646331"/>
          </a:xfrm>
          <a:prstGeom prst="rect">
            <a:avLst/>
          </a:prstGeom>
        </p:spPr>
        <p:txBody>
          <a:bodyPr wrap="square">
            <a:spAutoFit/>
          </a:bodyPr>
          <a:lstStyle/>
          <a:p>
            <a:r>
              <a:rPr lang="es-MX" dirty="0"/>
              <a:t>Para </a:t>
            </a:r>
            <a:r>
              <a:rPr lang="es-MX" dirty="0" smtClean="0"/>
              <a:t>consultar los Materiales de Difusión se </a:t>
            </a:r>
            <a:r>
              <a:rPr lang="es-MX" dirty="0"/>
              <a:t>selecciona </a:t>
            </a:r>
            <a:r>
              <a:rPr lang="es-MX" i="1" dirty="0" smtClean="0"/>
              <a:t>Materiales de Difusión  </a:t>
            </a:r>
            <a:r>
              <a:rPr lang="es-MX" dirty="0"/>
              <a:t>y se da clic en </a:t>
            </a:r>
            <a:r>
              <a:rPr lang="es-MX" i="1" dirty="0" smtClean="0"/>
              <a:t>Consultar Materiales de Difusión</a:t>
            </a:r>
            <a:endParaRPr lang="es-MX" dirty="0"/>
          </a:p>
        </p:txBody>
      </p:sp>
    </p:spTree>
    <p:extLst>
      <p:ext uri="{BB962C8B-B14F-4D97-AF65-F5344CB8AC3E}">
        <p14:creationId xmlns:p14="http://schemas.microsoft.com/office/powerpoint/2010/main" val="1302796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8" y="1309018"/>
            <a:ext cx="10389030" cy="646331"/>
          </a:xfrm>
          <a:prstGeom prst="rect">
            <a:avLst/>
          </a:prstGeom>
        </p:spPr>
        <p:txBody>
          <a:bodyPr wrap="square">
            <a:spAutoFit/>
          </a:bodyPr>
          <a:lstStyle/>
          <a:p>
            <a:pPr algn="just"/>
            <a:r>
              <a:rPr lang="es-MX" dirty="0" smtClean="0"/>
              <a:t>En esta pantalla </a:t>
            </a:r>
            <a:r>
              <a:rPr lang="es-MX" i="1" dirty="0" smtClean="0"/>
              <a:t>Lista de Materiales de Difusión </a:t>
            </a:r>
            <a:r>
              <a:rPr lang="es-MX" dirty="0" smtClean="0"/>
              <a:t>se pueden consultar todos los materiales de difusión que fueron  capturados.</a:t>
            </a:r>
            <a:endParaRPr lang="es-MX" dirty="0"/>
          </a:p>
        </p:txBody>
      </p:sp>
      <p:pic>
        <p:nvPicPr>
          <p:cNvPr id="5" name="Imagen 4"/>
          <p:cNvPicPr>
            <a:picLocks noChangeAspect="1"/>
          </p:cNvPicPr>
          <p:nvPr/>
        </p:nvPicPr>
        <p:blipFill>
          <a:blip r:embed="rId2"/>
          <a:stretch>
            <a:fillRect/>
          </a:stretch>
        </p:blipFill>
        <p:spPr>
          <a:xfrm>
            <a:off x="1458132" y="2662494"/>
            <a:ext cx="9384255" cy="2682211"/>
          </a:xfrm>
          <a:prstGeom prst="rect">
            <a:avLst/>
          </a:prstGeom>
        </p:spPr>
      </p:pic>
    </p:spTree>
    <p:extLst>
      <p:ext uri="{BB962C8B-B14F-4D97-AF65-F5344CB8AC3E}">
        <p14:creationId xmlns:p14="http://schemas.microsoft.com/office/powerpoint/2010/main" val="2891538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4766" y="1308031"/>
            <a:ext cx="9226658" cy="369332"/>
          </a:xfrm>
          <a:prstGeom prst="rect">
            <a:avLst/>
          </a:prstGeom>
        </p:spPr>
        <p:txBody>
          <a:bodyPr wrap="square">
            <a:spAutoFit/>
          </a:bodyPr>
          <a:lstStyle/>
          <a:p>
            <a:pPr algn="just"/>
            <a:r>
              <a:rPr lang="es-MX" dirty="0" smtClean="0"/>
              <a:t>Dar clic en </a:t>
            </a:r>
            <a:r>
              <a:rPr lang="es-MX" i="1" dirty="0" smtClean="0"/>
              <a:t>Consultar Archivo </a:t>
            </a:r>
            <a:r>
              <a:rPr lang="es-MX" dirty="0" smtClean="0"/>
              <a:t>para poder visualizar el </a:t>
            </a:r>
            <a:r>
              <a:rPr lang="es-MX" dirty="0"/>
              <a:t>material de difusión cargado en el SICS.</a:t>
            </a:r>
          </a:p>
        </p:txBody>
      </p:sp>
      <p:pic>
        <p:nvPicPr>
          <p:cNvPr id="5" name="Imagen 4"/>
          <p:cNvPicPr>
            <a:picLocks noChangeAspect="1"/>
          </p:cNvPicPr>
          <p:nvPr/>
        </p:nvPicPr>
        <p:blipFill>
          <a:blip r:embed="rId2"/>
          <a:stretch>
            <a:fillRect/>
          </a:stretch>
        </p:blipFill>
        <p:spPr>
          <a:xfrm>
            <a:off x="792274" y="2172988"/>
            <a:ext cx="10500106" cy="3103903"/>
          </a:xfrm>
          <a:prstGeom prst="rect">
            <a:avLst/>
          </a:prstGeom>
        </p:spPr>
      </p:pic>
    </p:spTree>
    <p:extLst>
      <p:ext uri="{BB962C8B-B14F-4D97-AF65-F5344CB8AC3E}">
        <p14:creationId xmlns:p14="http://schemas.microsoft.com/office/powerpoint/2010/main" val="15626255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57325" y="4801021"/>
            <a:ext cx="3883789" cy="1569660"/>
          </a:xfrm>
          <a:prstGeom prst="rect">
            <a:avLst/>
          </a:prstGeom>
          <a:noFill/>
        </p:spPr>
        <p:txBody>
          <a:bodyPr wrap="square" rtlCol="0">
            <a:spAutoFit/>
          </a:bodyPr>
          <a:lstStyle/>
          <a:p>
            <a:r>
              <a:rPr lang="es-MX" sz="4800" dirty="0" smtClean="0">
                <a:solidFill>
                  <a:srgbClr val="C00000"/>
                </a:solidFill>
              </a:rPr>
              <a:t>MATERIALES DE DIFUSIÓN</a:t>
            </a:r>
          </a:p>
        </p:txBody>
      </p:sp>
      <p:pic>
        <p:nvPicPr>
          <p:cNvPr id="5" name="Imagen 4"/>
          <p:cNvPicPr>
            <a:picLocks noChangeAspect="1"/>
          </p:cNvPicPr>
          <p:nvPr/>
        </p:nvPicPr>
        <p:blipFill>
          <a:blip r:embed="rId2">
            <a:duotone>
              <a:schemeClr val="bg2">
                <a:shade val="45000"/>
                <a:satMod val="135000"/>
              </a:schemeClr>
              <a:prstClr val="white"/>
            </a:duotone>
          </a:blip>
          <a:stretch>
            <a:fillRect/>
          </a:stretch>
        </p:blipFill>
        <p:spPr>
          <a:xfrm>
            <a:off x="2677914" y="274118"/>
            <a:ext cx="6856353" cy="4573106"/>
          </a:xfrm>
          <a:prstGeom prst="rect">
            <a:avLst/>
          </a:prstGeom>
          <a:solidFill>
            <a:srgbClr val="FFE1E1"/>
          </a:solidFill>
          <a:effectLst>
            <a:glow>
              <a:schemeClr val="accent1">
                <a:alpha val="40000"/>
              </a:schemeClr>
            </a:glow>
            <a:softEdge rad="635000"/>
          </a:effectLst>
        </p:spPr>
      </p:pic>
      <p:pic>
        <p:nvPicPr>
          <p:cNvPr id="6" name="Imagen 5"/>
          <p:cNvPicPr>
            <a:picLocks noChangeAspect="1"/>
          </p:cNvPicPr>
          <p:nvPr/>
        </p:nvPicPr>
        <p:blipFill>
          <a:blip r:embed="rId3">
            <a:duotone>
              <a:schemeClr val="bg2">
                <a:shade val="45000"/>
                <a:satMod val="135000"/>
              </a:schemeClr>
              <a:prstClr val="white"/>
            </a:duotone>
          </a:blip>
          <a:stretch>
            <a:fillRect/>
          </a:stretch>
        </p:blipFill>
        <p:spPr>
          <a:xfrm rot="19371234">
            <a:off x="12669" y="2324898"/>
            <a:ext cx="5330489" cy="3361125"/>
          </a:xfrm>
          <a:prstGeom prst="rect">
            <a:avLst/>
          </a:prstGeom>
          <a:solidFill>
            <a:srgbClr val="FFE1E1"/>
          </a:solidFill>
          <a:effectLst>
            <a:glow>
              <a:schemeClr val="accent1">
                <a:alpha val="40000"/>
              </a:schemeClr>
            </a:glow>
            <a:softEdge rad="635000"/>
          </a:effectLst>
        </p:spPr>
      </p:pic>
      <p:pic>
        <p:nvPicPr>
          <p:cNvPr id="7" name="Imagen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396784">
            <a:off x="7069872" y="2544306"/>
            <a:ext cx="5238750" cy="3810000"/>
          </a:xfrm>
          <a:prstGeom prst="rect">
            <a:avLst/>
          </a:prstGeom>
          <a:solidFill>
            <a:srgbClr val="FFE1E1"/>
          </a:solidFill>
          <a:effectLst>
            <a:glow>
              <a:schemeClr val="accent1">
                <a:alpha val="40000"/>
              </a:schemeClr>
            </a:glow>
            <a:softEdge rad="635000"/>
          </a:effectLst>
        </p:spPr>
      </p:pic>
    </p:spTree>
    <p:extLst>
      <p:ext uri="{BB962C8B-B14F-4D97-AF65-F5344CB8AC3E}">
        <p14:creationId xmlns:p14="http://schemas.microsoft.com/office/powerpoint/2010/main" val="3503794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17846" y="1168547"/>
            <a:ext cx="10265045" cy="369332"/>
          </a:xfrm>
          <a:prstGeom prst="rect">
            <a:avLst/>
          </a:prstGeom>
        </p:spPr>
        <p:txBody>
          <a:bodyPr wrap="square">
            <a:spAutoFit/>
          </a:bodyPr>
          <a:lstStyle/>
          <a:p>
            <a:pPr algn="just"/>
            <a:r>
              <a:rPr lang="es-MX" dirty="0" smtClean="0"/>
              <a:t>Dar clic en </a:t>
            </a:r>
            <a:r>
              <a:rPr lang="es-MX" u="sng" dirty="0" smtClean="0"/>
              <a:t>Editar</a:t>
            </a:r>
            <a:r>
              <a:rPr lang="es-MX" dirty="0" smtClean="0"/>
              <a:t> para hacer modificaciones al  </a:t>
            </a:r>
            <a:r>
              <a:rPr lang="es-MX" dirty="0"/>
              <a:t>material de difusión </a:t>
            </a:r>
            <a:r>
              <a:rPr lang="es-MX" dirty="0" smtClean="0"/>
              <a:t>cargado.</a:t>
            </a:r>
            <a:endParaRPr lang="es-MX" dirty="0"/>
          </a:p>
        </p:txBody>
      </p:sp>
      <p:pic>
        <p:nvPicPr>
          <p:cNvPr id="5" name="Imagen 4"/>
          <p:cNvPicPr>
            <a:picLocks noChangeAspect="1"/>
          </p:cNvPicPr>
          <p:nvPr/>
        </p:nvPicPr>
        <p:blipFill>
          <a:blip r:embed="rId2"/>
          <a:stretch>
            <a:fillRect/>
          </a:stretch>
        </p:blipFill>
        <p:spPr>
          <a:xfrm>
            <a:off x="1081868" y="2636786"/>
            <a:ext cx="9982879" cy="3048220"/>
          </a:xfrm>
          <a:prstGeom prst="rect">
            <a:avLst/>
          </a:prstGeom>
        </p:spPr>
      </p:pic>
    </p:spTree>
    <p:extLst>
      <p:ext uri="{BB962C8B-B14F-4D97-AF65-F5344CB8AC3E}">
        <p14:creationId xmlns:p14="http://schemas.microsoft.com/office/powerpoint/2010/main" val="1728239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5912" y="1309016"/>
            <a:ext cx="9918915" cy="646331"/>
          </a:xfrm>
          <a:prstGeom prst="rect">
            <a:avLst/>
          </a:prstGeom>
        </p:spPr>
        <p:txBody>
          <a:bodyPr wrap="square">
            <a:spAutoFit/>
          </a:bodyPr>
          <a:lstStyle/>
          <a:p>
            <a:pPr algn="just"/>
            <a:r>
              <a:rPr lang="es-MX" dirty="0"/>
              <a:t>En esta </a:t>
            </a:r>
            <a:r>
              <a:rPr lang="es-MX" dirty="0" smtClean="0"/>
              <a:t>pantalla se pueden hacer los cambios que sean necesarios pueden ser  </a:t>
            </a:r>
            <a:r>
              <a:rPr lang="es-MX" dirty="0"/>
              <a:t>el Nombre del Material, adjuntar un nuevo archivo y modificar la cantidad de material producida.</a:t>
            </a:r>
          </a:p>
        </p:txBody>
      </p:sp>
      <p:pic>
        <p:nvPicPr>
          <p:cNvPr id="5" name="Imagen 4"/>
          <p:cNvPicPr>
            <a:picLocks noChangeAspect="1"/>
          </p:cNvPicPr>
          <p:nvPr/>
        </p:nvPicPr>
        <p:blipFill>
          <a:blip r:embed="rId2"/>
          <a:stretch>
            <a:fillRect/>
          </a:stretch>
        </p:blipFill>
        <p:spPr>
          <a:xfrm>
            <a:off x="805912" y="2447734"/>
            <a:ext cx="10227513" cy="3168764"/>
          </a:xfrm>
          <a:prstGeom prst="rect">
            <a:avLst/>
          </a:prstGeom>
        </p:spPr>
      </p:pic>
    </p:spTree>
    <p:extLst>
      <p:ext uri="{BB962C8B-B14F-4D97-AF65-F5344CB8AC3E}">
        <p14:creationId xmlns:p14="http://schemas.microsoft.com/office/powerpoint/2010/main" val="3968255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1741" y="1107539"/>
            <a:ext cx="10745493" cy="369332"/>
          </a:xfrm>
          <a:prstGeom prst="rect">
            <a:avLst/>
          </a:prstGeom>
        </p:spPr>
        <p:txBody>
          <a:bodyPr wrap="square">
            <a:spAutoFit/>
          </a:bodyPr>
          <a:lstStyle/>
          <a:p>
            <a:pPr algn="just"/>
            <a:r>
              <a:rPr lang="es-MX" dirty="0" smtClean="0"/>
              <a:t>Dar clic en </a:t>
            </a:r>
            <a:r>
              <a:rPr lang="es-MX" u="sng" dirty="0" smtClean="0"/>
              <a:t>Guardar </a:t>
            </a:r>
            <a:r>
              <a:rPr lang="es-MX" dirty="0" smtClean="0"/>
              <a:t>una </a:t>
            </a:r>
            <a:r>
              <a:rPr lang="es-MX" dirty="0"/>
              <a:t>vez que </a:t>
            </a:r>
            <a:r>
              <a:rPr lang="es-MX" dirty="0" smtClean="0"/>
              <a:t>haya terminado de hacer las modificaciones en el </a:t>
            </a:r>
            <a:r>
              <a:rPr lang="es-MX" dirty="0"/>
              <a:t>material de difusión.</a:t>
            </a:r>
          </a:p>
        </p:txBody>
      </p:sp>
      <p:pic>
        <p:nvPicPr>
          <p:cNvPr id="5" name="Imagen 4"/>
          <p:cNvPicPr>
            <a:picLocks noChangeAspect="1"/>
          </p:cNvPicPr>
          <p:nvPr/>
        </p:nvPicPr>
        <p:blipFill>
          <a:blip r:embed="rId2"/>
          <a:stretch>
            <a:fillRect/>
          </a:stretch>
        </p:blipFill>
        <p:spPr>
          <a:xfrm>
            <a:off x="831741" y="2000350"/>
            <a:ext cx="10310276" cy="3390628"/>
          </a:xfrm>
          <a:prstGeom prst="rect">
            <a:avLst/>
          </a:prstGeom>
        </p:spPr>
      </p:pic>
    </p:spTree>
    <p:extLst>
      <p:ext uri="{BB962C8B-B14F-4D97-AF65-F5344CB8AC3E}">
        <p14:creationId xmlns:p14="http://schemas.microsoft.com/office/powerpoint/2010/main" val="1917322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5616" y="2069412"/>
            <a:ext cx="10357807" cy="369332"/>
          </a:xfrm>
          <a:prstGeom prst="rect">
            <a:avLst/>
          </a:prstGeom>
        </p:spPr>
        <p:txBody>
          <a:bodyPr wrap="square">
            <a:spAutoFit/>
          </a:bodyPr>
          <a:lstStyle/>
          <a:p>
            <a:pPr algn="just"/>
            <a:r>
              <a:rPr lang="es-MX" dirty="0" smtClean="0"/>
              <a:t>Dar clic en </a:t>
            </a:r>
            <a:r>
              <a:rPr lang="es-MX" i="1" dirty="0" smtClean="0"/>
              <a:t>Asignar</a:t>
            </a:r>
            <a:r>
              <a:rPr lang="es-MX" dirty="0" smtClean="0"/>
              <a:t> para </a:t>
            </a:r>
            <a:r>
              <a:rPr lang="es-MX" dirty="0"/>
              <a:t>asignar el </a:t>
            </a:r>
            <a:r>
              <a:rPr lang="es-MX" dirty="0" smtClean="0"/>
              <a:t>material de difusión a las Ejecutoras del Programa.</a:t>
            </a:r>
            <a:endParaRPr lang="es-MX" dirty="0"/>
          </a:p>
        </p:txBody>
      </p:sp>
      <p:sp>
        <p:nvSpPr>
          <p:cNvPr id="5" name="Título 1"/>
          <p:cNvSpPr>
            <a:spLocks noGrp="1"/>
          </p:cNvSpPr>
          <p:nvPr>
            <p:ph type="title"/>
          </p:nvPr>
        </p:nvSpPr>
        <p:spPr>
          <a:xfrm>
            <a:off x="6524786" y="354323"/>
            <a:ext cx="5627317" cy="1421928"/>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ASIGNACIÓN DE MATERIALES DE DIFUSIÓN A LAS EJECUTORAS</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6" name="Imagen 5"/>
          <p:cNvPicPr>
            <a:picLocks noChangeAspect="1"/>
          </p:cNvPicPr>
          <p:nvPr/>
        </p:nvPicPr>
        <p:blipFill>
          <a:blip r:embed="rId2"/>
          <a:stretch>
            <a:fillRect/>
          </a:stretch>
        </p:blipFill>
        <p:spPr>
          <a:xfrm>
            <a:off x="777498" y="3101238"/>
            <a:ext cx="10474045" cy="2944604"/>
          </a:xfrm>
          <a:prstGeom prst="rect">
            <a:avLst/>
          </a:prstGeom>
        </p:spPr>
      </p:pic>
    </p:spTree>
    <p:extLst>
      <p:ext uri="{BB962C8B-B14F-4D97-AF65-F5344CB8AC3E}">
        <p14:creationId xmlns:p14="http://schemas.microsoft.com/office/powerpoint/2010/main" val="12104983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6" y="1215042"/>
            <a:ext cx="10590509" cy="646331"/>
          </a:xfrm>
          <a:prstGeom prst="rect">
            <a:avLst/>
          </a:prstGeom>
        </p:spPr>
        <p:txBody>
          <a:bodyPr wrap="square">
            <a:spAutoFit/>
          </a:bodyPr>
          <a:lstStyle/>
          <a:p>
            <a:r>
              <a:rPr lang="es-MX" dirty="0"/>
              <a:t>En esta pantalla aparece </a:t>
            </a:r>
            <a:r>
              <a:rPr lang="es-MX" dirty="0" smtClean="0"/>
              <a:t>las Ejecutoras  </a:t>
            </a:r>
            <a:r>
              <a:rPr lang="es-MX" dirty="0"/>
              <a:t>a quienes se les asignará material de </a:t>
            </a:r>
            <a:r>
              <a:rPr lang="es-MX" dirty="0" smtClean="0"/>
              <a:t>difusión, se tiene que capturar la cantidad asignada y la fecha de asignación.</a:t>
            </a:r>
            <a:endParaRPr lang="es-MX" dirty="0"/>
          </a:p>
        </p:txBody>
      </p:sp>
      <p:pic>
        <p:nvPicPr>
          <p:cNvPr id="5" name="Imagen 4"/>
          <p:cNvPicPr>
            <a:picLocks noChangeAspect="1"/>
          </p:cNvPicPr>
          <p:nvPr/>
        </p:nvPicPr>
        <p:blipFill>
          <a:blip r:embed="rId2"/>
          <a:stretch>
            <a:fillRect/>
          </a:stretch>
        </p:blipFill>
        <p:spPr>
          <a:xfrm>
            <a:off x="1112582" y="2231441"/>
            <a:ext cx="9997830" cy="3565868"/>
          </a:xfrm>
          <a:prstGeom prst="rect">
            <a:avLst/>
          </a:prstGeom>
        </p:spPr>
      </p:pic>
    </p:spTree>
    <p:extLst>
      <p:ext uri="{BB962C8B-B14F-4D97-AF65-F5344CB8AC3E}">
        <p14:creationId xmlns:p14="http://schemas.microsoft.com/office/powerpoint/2010/main" val="1232905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64242" y="2969113"/>
            <a:ext cx="9663515" cy="3438329"/>
          </a:xfrm>
          <a:prstGeom prst="rect">
            <a:avLst/>
          </a:prstGeom>
        </p:spPr>
      </p:pic>
      <p:sp>
        <p:nvSpPr>
          <p:cNvPr id="5" name="Rectángulo 4"/>
          <p:cNvSpPr/>
          <p:nvPr/>
        </p:nvSpPr>
        <p:spPr>
          <a:xfrm>
            <a:off x="723254" y="1261537"/>
            <a:ext cx="10575010" cy="923330"/>
          </a:xfrm>
          <a:prstGeom prst="rect">
            <a:avLst/>
          </a:prstGeom>
        </p:spPr>
        <p:txBody>
          <a:bodyPr wrap="square">
            <a:spAutoFit/>
          </a:bodyPr>
          <a:lstStyle/>
          <a:p>
            <a:pPr algn="just"/>
            <a:r>
              <a:rPr lang="es-MX" dirty="0" smtClean="0"/>
              <a:t>Cada que se asigne una cantidad de material a la Ejecutora, en </a:t>
            </a:r>
            <a:r>
              <a:rPr lang="es-MX" dirty="0"/>
              <a:t>la parte inferior izquierda se muestra la cantidad restante de material de difusión a asignar.</a:t>
            </a:r>
          </a:p>
          <a:p>
            <a:pPr algn="just"/>
            <a:endParaRPr lang="es-MX" dirty="0"/>
          </a:p>
        </p:txBody>
      </p:sp>
    </p:spTree>
    <p:extLst>
      <p:ext uri="{BB962C8B-B14F-4D97-AF65-F5344CB8AC3E}">
        <p14:creationId xmlns:p14="http://schemas.microsoft.com/office/powerpoint/2010/main" val="38041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62777" y="1377131"/>
            <a:ext cx="10740177" cy="1149223"/>
          </a:xfrm>
        </p:spPr>
        <p:txBody>
          <a:bodyPr>
            <a:noAutofit/>
          </a:bodyPr>
          <a:lstStyle/>
          <a:p>
            <a:pPr marL="0" indent="0" algn="just">
              <a:buNone/>
            </a:pPr>
            <a:r>
              <a:rPr lang="es-MX" sz="1800" dirty="0" smtClean="0"/>
              <a:t>Se ingresa al Sistema Informático de Contraloría Social (SICS) Versión 2, mediante  la siguiente dirección electrónica</a:t>
            </a:r>
            <a:r>
              <a:rPr lang="es-MX" sz="1800" dirty="0" smtClean="0">
                <a:effectLst>
                  <a:outerShdw blurRad="38100" dist="38100" dir="2700000" algn="tl">
                    <a:srgbClr val="000000">
                      <a:alpha val="43137"/>
                    </a:srgbClr>
                  </a:outerShdw>
                </a:effectLst>
              </a:rPr>
              <a:t>  </a:t>
            </a:r>
            <a:r>
              <a:rPr lang="es-MX" sz="1800" b="1" dirty="0">
                <a:hlinkClick r:id="rId2"/>
              </a:rPr>
              <a:t>http://</a:t>
            </a:r>
            <a:r>
              <a:rPr lang="es-MX" sz="1800" b="1" dirty="0" smtClean="0">
                <a:hlinkClick r:id="rId2"/>
              </a:rPr>
              <a:t>sics.funcionpublica.gob.mx</a:t>
            </a:r>
            <a:r>
              <a:rPr lang="es-MX" sz="1800" b="1" dirty="0" smtClean="0"/>
              <a:t> ,</a:t>
            </a:r>
            <a:r>
              <a:rPr lang="es-MX" sz="1800" dirty="0" smtClean="0"/>
              <a:t>una vez registrada la dirección electrónica se mostrará  la página de inicio.</a:t>
            </a:r>
            <a:r>
              <a:rPr lang="es-MX" sz="1800" b="1" dirty="0" smtClean="0">
                <a:effectLst>
                  <a:outerShdw blurRad="38100" dist="38100" dir="2700000" algn="tl">
                    <a:srgbClr val="000000">
                      <a:alpha val="43137"/>
                    </a:srgbClr>
                  </a:outerShdw>
                </a:effectLst>
              </a:rPr>
              <a:t> </a:t>
            </a:r>
            <a:r>
              <a:rPr lang="es-MX" sz="1800" dirty="0" smtClean="0"/>
              <a:t>Para entrar es necesario una clave de usuario y contraseña, la cual es otorgada por la</a:t>
            </a:r>
            <a:r>
              <a:rPr lang="es-MX" sz="1800" dirty="0" smtClean="0">
                <a:effectLst>
                  <a:outerShdw blurRad="38100" dist="38100" dir="2700000" algn="tl">
                    <a:srgbClr val="000000">
                      <a:alpha val="43137"/>
                    </a:srgbClr>
                  </a:outerShdw>
                </a:effectLst>
              </a:rPr>
              <a:t> </a:t>
            </a:r>
            <a:r>
              <a:rPr lang="es-MX" sz="1800" dirty="0">
                <a:effectLst>
                  <a:outerShdw blurRad="38100" dist="38100" dir="2700000" algn="tl">
                    <a:srgbClr val="000000">
                      <a:alpha val="43137"/>
                    </a:srgbClr>
                  </a:outerShdw>
                </a:effectLst>
              </a:rPr>
              <a:t> </a:t>
            </a:r>
            <a:r>
              <a:rPr lang="es-MX" sz="1800" b="1" i="1" dirty="0" smtClean="0">
                <a:effectLst>
                  <a:outerShdw blurRad="38100" dist="38100" dir="2700000" algn="tl">
                    <a:srgbClr val="000000">
                      <a:alpha val="43137"/>
                    </a:srgbClr>
                  </a:outerShdw>
                </a:effectLst>
              </a:rPr>
              <a:t>Secretaría de la Función Pública</a:t>
            </a:r>
            <a:r>
              <a:rPr lang="es-MX" sz="1800" dirty="0" smtClean="0">
                <a:effectLst>
                  <a:outerShdw blurRad="38100" dist="38100" dir="2700000" algn="tl">
                    <a:srgbClr val="000000">
                      <a:alpha val="43137"/>
                    </a:srgbClr>
                  </a:outerShdw>
                </a:effectLst>
              </a:rPr>
              <a:t>.</a:t>
            </a:r>
            <a:endParaRPr lang="es-MX" sz="1800" dirty="0">
              <a:effectLst>
                <a:outerShdw blurRad="38100" dist="38100" dir="2700000" algn="tl">
                  <a:srgbClr val="000000">
                    <a:alpha val="43137"/>
                  </a:srgbClr>
                </a:outerShdw>
              </a:effectLst>
            </a:endParaRPr>
          </a:p>
        </p:txBody>
      </p:sp>
      <p:sp>
        <p:nvSpPr>
          <p:cNvPr id="10" name="CuadroTexto 9"/>
          <p:cNvSpPr txBox="1"/>
          <p:nvPr/>
        </p:nvSpPr>
        <p:spPr>
          <a:xfrm>
            <a:off x="5753100" y="476440"/>
            <a:ext cx="5162695" cy="584775"/>
          </a:xfrm>
          <a:prstGeom prst="rect">
            <a:avLst/>
          </a:prstGeom>
          <a:noFill/>
        </p:spPr>
        <p:txBody>
          <a:bodyPr wrap="none" rtlCol="0">
            <a:spAutoFit/>
          </a:bodyPr>
          <a:lstStyle/>
          <a:p>
            <a:r>
              <a:rPr lang="es-ES" sz="3200" b="1" dirty="0" smtClean="0">
                <a:solidFill>
                  <a:srgbClr val="C00000"/>
                </a:solidFill>
                <a:effectLst>
                  <a:outerShdw blurRad="38100" dist="38100" dir="2700000" algn="tl">
                    <a:srgbClr val="000000">
                      <a:alpha val="43137"/>
                    </a:srgbClr>
                  </a:outerShdw>
                </a:effectLst>
              </a:rPr>
              <a:t>PROCESO 1: </a:t>
            </a:r>
            <a:r>
              <a:rPr lang="es-ES" sz="3200" b="1" dirty="0">
                <a:solidFill>
                  <a:srgbClr val="C00000"/>
                </a:solidFill>
                <a:effectLst>
                  <a:outerShdw blurRad="38100" dist="38100" dir="2700000" algn="tl">
                    <a:srgbClr val="000000">
                      <a:alpha val="43137"/>
                    </a:srgbClr>
                  </a:outerShdw>
                </a:effectLst>
              </a:rPr>
              <a:t>INGRESO AL SICS</a:t>
            </a:r>
            <a:endParaRPr lang="es-ES" sz="3200" b="1" dirty="0" smtClean="0">
              <a:solidFill>
                <a:srgbClr val="C00000"/>
              </a:solidFill>
              <a:effectLst>
                <a:outerShdw blurRad="38100" dist="38100" dir="2700000" algn="tl">
                  <a:srgbClr val="000000">
                    <a:alpha val="43137"/>
                  </a:srgbClr>
                </a:outerShdw>
              </a:effectLst>
            </a:endParaRPr>
          </a:p>
        </p:txBody>
      </p:sp>
      <p:pic>
        <p:nvPicPr>
          <p:cNvPr id="6" name="Imagen 5"/>
          <p:cNvPicPr>
            <a:picLocks noChangeAspect="1"/>
          </p:cNvPicPr>
          <p:nvPr/>
        </p:nvPicPr>
        <p:blipFill rotWithShape="1">
          <a:blip r:embed="rId3"/>
          <a:srcRect t="7472" b="6360"/>
          <a:stretch/>
        </p:blipFill>
        <p:spPr>
          <a:xfrm>
            <a:off x="2291255" y="2526354"/>
            <a:ext cx="6237891" cy="4031324"/>
          </a:xfrm>
          <a:prstGeom prst="rect">
            <a:avLst/>
          </a:prstGeom>
        </p:spPr>
      </p:pic>
      <p:sp>
        <p:nvSpPr>
          <p:cNvPr id="12" name="Llamada rectangular 11"/>
          <p:cNvSpPr/>
          <p:nvPr/>
        </p:nvSpPr>
        <p:spPr>
          <a:xfrm>
            <a:off x="9317106" y="3044415"/>
            <a:ext cx="1792329" cy="589501"/>
          </a:xfrm>
          <a:prstGeom prst="wedgeRectCallout">
            <a:avLst>
              <a:gd name="adj1" fmla="val -232836"/>
              <a:gd name="adj2" fmla="val 60366"/>
            </a:avLst>
          </a:prstGeom>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600" dirty="0" smtClean="0"/>
              <a:t>Ingreso</a:t>
            </a:r>
            <a:r>
              <a:rPr lang="es-MX" sz="1600" dirty="0" smtClean="0">
                <a:solidFill>
                  <a:schemeClr val="lt1"/>
                </a:solidFill>
              </a:rPr>
              <a:t> al SICS</a:t>
            </a:r>
            <a:endParaRPr lang="es-MX" sz="1600" dirty="0">
              <a:solidFill>
                <a:schemeClr val="lt1"/>
              </a:solidFill>
            </a:endParaRPr>
          </a:p>
        </p:txBody>
      </p:sp>
    </p:spTree>
    <p:extLst>
      <p:ext uri="{BB962C8B-B14F-4D97-AF65-F5344CB8AC3E}">
        <p14:creationId xmlns:p14="http://schemas.microsoft.com/office/powerpoint/2010/main" val="26603859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76759" y="1137550"/>
            <a:ext cx="10125559" cy="369332"/>
          </a:xfrm>
          <a:prstGeom prst="rect">
            <a:avLst/>
          </a:prstGeom>
        </p:spPr>
        <p:txBody>
          <a:bodyPr wrap="square">
            <a:spAutoFit/>
          </a:bodyPr>
          <a:lstStyle/>
          <a:p>
            <a:pPr algn="just"/>
            <a:r>
              <a:rPr lang="es-MX" dirty="0" smtClean="0"/>
              <a:t>Dar clic en fecha de asignación  </a:t>
            </a:r>
            <a:r>
              <a:rPr lang="es-MX" dirty="0"/>
              <a:t>para registrar la fecha de asignación del material a cada </a:t>
            </a:r>
            <a:r>
              <a:rPr lang="es-MX" dirty="0" smtClean="0"/>
              <a:t>Ejecutora.</a:t>
            </a:r>
            <a:endParaRPr lang="es-MX" dirty="0"/>
          </a:p>
        </p:txBody>
      </p:sp>
      <p:pic>
        <p:nvPicPr>
          <p:cNvPr id="5" name="Imagen 4"/>
          <p:cNvPicPr>
            <a:picLocks noChangeAspect="1"/>
          </p:cNvPicPr>
          <p:nvPr/>
        </p:nvPicPr>
        <p:blipFill>
          <a:blip r:embed="rId2"/>
          <a:stretch>
            <a:fillRect/>
          </a:stretch>
        </p:blipFill>
        <p:spPr>
          <a:xfrm>
            <a:off x="919250" y="1970618"/>
            <a:ext cx="9640575" cy="3400441"/>
          </a:xfrm>
          <a:prstGeom prst="rect">
            <a:avLst/>
          </a:prstGeom>
        </p:spPr>
      </p:pic>
    </p:spTree>
    <p:extLst>
      <p:ext uri="{BB962C8B-B14F-4D97-AF65-F5344CB8AC3E}">
        <p14:creationId xmlns:p14="http://schemas.microsoft.com/office/powerpoint/2010/main" val="24146552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2773" y="1168548"/>
            <a:ext cx="10482020" cy="369332"/>
          </a:xfrm>
          <a:prstGeom prst="rect">
            <a:avLst/>
          </a:prstGeom>
        </p:spPr>
        <p:txBody>
          <a:bodyPr wrap="square">
            <a:spAutoFit/>
          </a:bodyPr>
          <a:lstStyle/>
          <a:p>
            <a:pPr algn="just"/>
            <a:r>
              <a:rPr lang="es-MX" dirty="0" smtClean="0"/>
              <a:t>Dar clic en la fecha que se asignó el material de difusión.</a:t>
            </a:r>
            <a:endParaRPr lang="es-MX" dirty="0"/>
          </a:p>
        </p:txBody>
      </p:sp>
      <p:pic>
        <p:nvPicPr>
          <p:cNvPr id="5" name="Imagen 4"/>
          <p:cNvPicPr>
            <a:picLocks noChangeAspect="1"/>
          </p:cNvPicPr>
          <p:nvPr/>
        </p:nvPicPr>
        <p:blipFill>
          <a:blip r:embed="rId2"/>
          <a:stretch>
            <a:fillRect/>
          </a:stretch>
        </p:blipFill>
        <p:spPr>
          <a:xfrm>
            <a:off x="1121168" y="1707824"/>
            <a:ext cx="9345229" cy="3943282"/>
          </a:xfrm>
          <a:prstGeom prst="rect">
            <a:avLst/>
          </a:prstGeom>
        </p:spPr>
      </p:pic>
    </p:spTree>
    <p:extLst>
      <p:ext uri="{BB962C8B-B14F-4D97-AF65-F5344CB8AC3E}">
        <p14:creationId xmlns:p14="http://schemas.microsoft.com/office/powerpoint/2010/main" val="631291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9782" y="1044560"/>
            <a:ext cx="9381641" cy="369332"/>
          </a:xfrm>
          <a:prstGeom prst="rect">
            <a:avLst/>
          </a:prstGeom>
        </p:spPr>
        <p:txBody>
          <a:bodyPr wrap="square">
            <a:spAutoFit/>
          </a:bodyPr>
          <a:lstStyle/>
          <a:p>
            <a:pPr algn="just"/>
            <a:r>
              <a:rPr lang="es-MX" dirty="0" smtClean="0"/>
              <a:t>Dar clic en </a:t>
            </a:r>
            <a:r>
              <a:rPr lang="es-MX" u="sng" dirty="0" smtClean="0"/>
              <a:t>Guardar </a:t>
            </a:r>
            <a:r>
              <a:rPr lang="es-MX" dirty="0" smtClean="0"/>
              <a:t>para </a:t>
            </a:r>
            <a:r>
              <a:rPr lang="es-MX" dirty="0"/>
              <a:t>confirmar la asignación de materiales de difusión.</a:t>
            </a:r>
          </a:p>
        </p:txBody>
      </p:sp>
      <p:pic>
        <p:nvPicPr>
          <p:cNvPr id="5" name="Imagen 4"/>
          <p:cNvPicPr>
            <a:picLocks noChangeAspect="1"/>
          </p:cNvPicPr>
          <p:nvPr/>
        </p:nvPicPr>
        <p:blipFill>
          <a:blip r:embed="rId2"/>
          <a:stretch>
            <a:fillRect/>
          </a:stretch>
        </p:blipFill>
        <p:spPr>
          <a:xfrm>
            <a:off x="931758" y="1742586"/>
            <a:ext cx="10093172" cy="3524719"/>
          </a:xfrm>
          <a:prstGeom prst="rect">
            <a:avLst/>
          </a:prstGeom>
        </p:spPr>
      </p:pic>
    </p:spTree>
    <p:extLst>
      <p:ext uri="{BB962C8B-B14F-4D97-AF65-F5344CB8AC3E}">
        <p14:creationId xmlns:p14="http://schemas.microsoft.com/office/powerpoint/2010/main" val="13964598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152827" y="354323"/>
            <a:ext cx="5859793"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MATERIALES DE CAPACITACIÓN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506277" y="1447512"/>
            <a:ext cx="10698997" cy="646331"/>
          </a:xfrm>
          <a:prstGeom prst="rect">
            <a:avLst/>
          </a:prstGeom>
        </p:spPr>
        <p:txBody>
          <a:bodyPr wrap="square">
            <a:spAutoFit/>
          </a:bodyPr>
          <a:lstStyle/>
          <a:p>
            <a:r>
              <a:rPr lang="es-MX" dirty="0"/>
              <a:t>Para registrar </a:t>
            </a:r>
            <a:r>
              <a:rPr lang="es-MX" dirty="0" smtClean="0"/>
              <a:t>los Materiales de Capacitación se </a:t>
            </a:r>
            <a:r>
              <a:rPr lang="es-MX" dirty="0"/>
              <a:t>selecciona </a:t>
            </a:r>
            <a:r>
              <a:rPr lang="es-MX" i="1" dirty="0" smtClean="0"/>
              <a:t>Materiales de Capacitación   </a:t>
            </a:r>
            <a:r>
              <a:rPr lang="es-MX" dirty="0"/>
              <a:t>y se da clic en </a:t>
            </a:r>
            <a:r>
              <a:rPr lang="es-MX" i="1" dirty="0" smtClean="0"/>
              <a:t>Registrar Materiales de Capacitación.</a:t>
            </a:r>
            <a:endParaRPr lang="es-MX" dirty="0"/>
          </a:p>
        </p:txBody>
      </p:sp>
      <p:pic>
        <p:nvPicPr>
          <p:cNvPr id="7" name="Imagen 6"/>
          <p:cNvPicPr>
            <a:picLocks noChangeAspect="1"/>
          </p:cNvPicPr>
          <p:nvPr/>
        </p:nvPicPr>
        <p:blipFill>
          <a:blip r:embed="rId2"/>
          <a:stretch>
            <a:fillRect/>
          </a:stretch>
        </p:blipFill>
        <p:spPr>
          <a:xfrm>
            <a:off x="1036665" y="2551487"/>
            <a:ext cx="10168609" cy="2828405"/>
          </a:xfrm>
          <a:prstGeom prst="rect">
            <a:avLst/>
          </a:prstGeom>
        </p:spPr>
      </p:pic>
    </p:spTree>
    <p:extLst>
      <p:ext uri="{BB962C8B-B14F-4D97-AF65-F5344CB8AC3E}">
        <p14:creationId xmlns:p14="http://schemas.microsoft.com/office/powerpoint/2010/main" val="1835769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9932" y="1370025"/>
            <a:ext cx="10476854" cy="646331"/>
          </a:xfrm>
          <a:prstGeom prst="rect">
            <a:avLst/>
          </a:prstGeom>
        </p:spPr>
        <p:txBody>
          <a:bodyPr wrap="square">
            <a:spAutoFit/>
          </a:bodyPr>
          <a:lstStyle/>
          <a:p>
            <a:pPr algn="just"/>
            <a:r>
              <a:rPr lang="es-MX" dirty="0" smtClean="0"/>
              <a:t>En este pantalla se registran los Materiales de Capacitación por lo que se tienen que capturar </a:t>
            </a:r>
            <a:r>
              <a:rPr lang="es-MX" dirty="0"/>
              <a:t>los siguientes datos: Nombre del Material, adjuntar el archivo electrónico y la cantidad producida de material.</a:t>
            </a:r>
          </a:p>
        </p:txBody>
      </p:sp>
      <p:pic>
        <p:nvPicPr>
          <p:cNvPr id="5" name="Imagen 4"/>
          <p:cNvPicPr>
            <a:picLocks noChangeAspect="1"/>
          </p:cNvPicPr>
          <p:nvPr/>
        </p:nvPicPr>
        <p:blipFill>
          <a:blip r:embed="rId2"/>
          <a:stretch>
            <a:fillRect/>
          </a:stretch>
        </p:blipFill>
        <p:spPr>
          <a:xfrm>
            <a:off x="799161" y="2477146"/>
            <a:ext cx="10717664" cy="2528887"/>
          </a:xfrm>
          <a:prstGeom prst="rect">
            <a:avLst/>
          </a:prstGeom>
        </p:spPr>
      </p:pic>
    </p:spTree>
    <p:extLst>
      <p:ext uri="{BB962C8B-B14F-4D97-AF65-F5344CB8AC3E}">
        <p14:creationId xmlns:p14="http://schemas.microsoft.com/office/powerpoint/2010/main" val="28369795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89698" y="2156642"/>
            <a:ext cx="9144508" cy="4035313"/>
          </a:xfrm>
          <a:prstGeom prst="rect">
            <a:avLst/>
          </a:prstGeom>
        </p:spPr>
      </p:pic>
      <p:sp>
        <p:nvSpPr>
          <p:cNvPr id="5" name="Rectángulo 4"/>
          <p:cNvSpPr/>
          <p:nvPr/>
        </p:nvSpPr>
        <p:spPr>
          <a:xfrm>
            <a:off x="697424" y="1199544"/>
            <a:ext cx="10476854" cy="369332"/>
          </a:xfrm>
          <a:prstGeom prst="rect">
            <a:avLst/>
          </a:prstGeom>
        </p:spPr>
        <p:txBody>
          <a:bodyPr wrap="square">
            <a:spAutoFit/>
          </a:bodyPr>
          <a:lstStyle/>
          <a:p>
            <a:pPr algn="just"/>
            <a:r>
              <a:rPr lang="es-MX" dirty="0" smtClean="0"/>
              <a:t>Dar clic en Nombre del Material para desplegar la ventana y dar clic en el material seleccionado.</a:t>
            </a:r>
            <a:endParaRPr lang="es-MX" dirty="0"/>
          </a:p>
        </p:txBody>
      </p:sp>
    </p:spTree>
    <p:extLst>
      <p:ext uri="{BB962C8B-B14F-4D97-AF65-F5344CB8AC3E}">
        <p14:creationId xmlns:p14="http://schemas.microsoft.com/office/powerpoint/2010/main" val="23286686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2772" y="1123037"/>
            <a:ext cx="9707105" cy="369332"/>
          </a:xfrm>
          <a:prstGeom prst="rect">
            <a:avLst/>
          </a:prstGeom>
        </p:spPr>
        <p:txBody>
          <a:bodyPr wrap="square">
            <a:spAutoFit/>
          </a:bodyPr>
          <a:lstStyle/>
          <a:p>
            <a:pPr algn="just"/>
            <a:r>
              <a:rPr lang="es-MX" dirty="0" smtClean="0"/>
              <a:t>Dar clic en </a:t>
            </a:r>
            <a:r>
              <a:rPr lang="es-MX" i="1" dirty="0" smtClean="0"/>
              <a:t>Seleccionar Archivo</a:t>
            </a:r>
            <a:r>
              <a:rPr lang="es-MX" dirty="0" smtClean="0"/>
              <a:t> para </a:t>
            </a:r>
            <a:r>
              <a:rPr lang="es-MX" dirty="0"/>
              <a:t>adjuntar el material de </a:t>
            </a:r>
            <a:r>
              <a:rPr lang="es-MX" dirty="0" smtClean="0"/>
              <a:t>capacitación.</a:t>
            </a:r>
            <a:endParaRPr lang="es-MX" dirty="0"/>
          </a:p>
        </p:txBody>
      </p:sp>
      <p:pic>
        <p:nvPicPr>
          <p:cNvPr id="5" name="Imagen 4"/>
          <p:cNvPicPr>
            <a:picLocks noChangeAspect="1"/>
          </p:cNvPicPr>
          <p:nvPr/>
        </p:nvPicPr>
        <p:blipFill>
          <a:blip r:embed="rId2"/>
          <a:stretch>
            <a:fillRect/>
          </a:stretch>
        </p:blipFill>
        <p:spPr>
          <a:xfrm>
            <a:off x="838768" y="2667785"/>
            <a:ext cx="10348273" cy="2577451"/>
          </a:xfrm>
          <a:prstGeom prst="rect">
            <a:avLst/>
          </a:prstGeom>
        </p:spPr>
      </p:pic>
    </p:spTree>
    <p:extLst>
      <p:ext uri="{BB962C8B-B14F-4D97-AF65-F5344CB8AC3E}">
        <p14:creationId xmlns:p14="http://schemas.microsoft.com/office/powerpoint/2010/main" val="11110693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1926" y="1263508"/>
            <a:ext cx="10414860" cy="646331"/>
          </a:xfrm>
          <a:prstGeom prst="rect">
            <a:avLst/>
          </a:prstGeom>
        </p:spPr>
        <p:txBody>
          <a:bodyPr wrap="square">
            <a:spAutoFit/>
          </a:bodyPr>
          <a:lstStyle/>
          <a:p>
            <a:pPr algn="just"/>
            <a:r>
              <a:rPr lang="es-MX" dirty="0" smtClean="0"/>
              <a:t>Dar clic en </a:t>
            </a:r>
            <a:r>
              <a:rPr lang="es-MX" i="1" dirty="0" smtClean="0"/>
              <a:t>Seleccionar Archivo a Transferir </a:t>
            </a:r>
            <a:r>
              <a:rPr lang="es-MX" dirty="0" smtClean="0"/>
              <a:t>para ingresar </a:t>
            </a:r>
            <a:r>
              <a:rPr lang="es-MX" dirty="0"/>
              <a:t>a la carpeta que contiene el archivo y adjuntarlo en el sistema.</a:t>
            </a:r>
          </a:p>
        </p:txBody>
      </p:sp>
      <p:pic>
        <p:nvPicPr>
          <p:cNvPr id="5" name="Imagen 4"/>
          <p:cNvPicPr>
            <a:picLocks noChangeAspect="1"/>
          </p:cNvPicPr>
          <p:nvPr/>
        </p:nvPicPr>
        <p:blipFill>
          <a:blip r:embed="rId2"/>
          <a:stretch>
            <a:fillRect/>
          </a:stretch>
        </p:blipFill>
        <p:spPr>
          <a:xfrm>
            <a:off x="1276520" y="2449492"/>
            <a:ext cx="8745225" cy="2971426"/>
          </a:xfrm>
          <a:prstGeom prst="rect">
            <a:avLst/>
          </a:prstGeom>
        </p:spPr>
      </p:pic>
    </p:spTree>
    <p:extLst>
      <p:ext uri="{BB962C8B-B14F-4D97-AF65-F5344CB8AC3E}">
        <p14:creationId xmlns:p14="http://schemas.microsoft.com/office/powerpoint/2010/main" val="21058309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19216" y="1909184"/>
            <a:ext cx="9659625" cy="4043397"/>
          </a:xfrm>
          <a:prstGeom prst="rect">
            <a:avLst/>
          </a:prstGeom>
        </p:spPr>
      </p:pic>
      <p:sp>
        <p:nvSpPr>
          <p:cNvPr id="5" name="Rectángulo 4"/>
          <p:cNvSpPr/>
          <p:nvPr/>
        </p:nvSpPr>
        <p:spPr>
          <a:xfrm>
            <a:off x="806787" y="951570"/>
            <a:ext cx="10172054" cy="646331"/>
          </a:xfrm>
          <a:prstGeom prst="rect">
            <a:avLst/>
          </a:prstGeom>
        </p:spPr>
        <p:txBody>
          <a:bodyPr wrap="square">
            <a:spAutoFit/>
          </a:bodyPr>
          <a:lstStyle/>
          <a:p>
            <a:pPr algn="just"/>
            <a:r>
              <a:rPr lang="es-MX" dirty="0" smtClean="0"/>
              <a:t>Dar clic en el archivo seleccionado y posteriormente dar clic en </a:t>
            </a:r>
            <a:r>
              <a:rPr lang="es-MX" u="sng" dirty="0" smtClean="0"/>
              <a:t>Abrir</a:t>
            </a:r>
            <a:r>
              <a:rPr lang="es-MX" dirty="0" smtClean="0"/>
              <a:t> una vez que haya localizado el archivo que va adjuntar en la carpeta correspondiente. </a:t>
            </a:r>
            <a:endParaRPr lang="es-MX" dirty="0"/>
          </a:p>
        </p:txBody>
      </p:sp>
    </p:spTree>
    <p:extLst>
      <p:ext uri="{BB962C8B-B14F-4D97-AF65-F5344CB8AC3E}">
        <p14:creationId xmlns:p14="http://schemas.microsoft.com/office/powerpoint/2010/main" val="24385714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91894" y="1370025"/>
            <a:ext cx="9686440" cy="369332"/>
          </a:xfrm>
          <a:prstGeom prst="rect">
            <a:avLst/>
          </a:prstGeom>
        </p:spPr>
        <p:txBody>
          <a:bodyPr wrap="square">
            <a:spAutoFit/>
          </a:bodyPr>
          <a:lstStyle/>
          <a:p>
            <a:pPr algn="just"/>
            <a:r>
              <a:rPr lang="es-MX" dirty="0" smtClean="0"/>
              <a:t>Registrar </a:t>
            </a:r>
            <a:r>
              <a:rPr lang="es-MX" dirty="0"/>
              <a:t>la cantidad producida de material de </a:t>
            </a:r>
            <a:r>
              <a:rPr lang="es-MX" dirty="0" smtClean="0"/>
              <a:t>capacitación.</a:t>
            </a:r>
            <a:endParaRPr lang="es-MX" dirty="0"/>
          </a:p>
        </p:txBody>
      </p:sp>
      <p:pic>
        <p:nvPicPr>
          <p:cNvPr id="5" name="Imagen 4"/>
          <p:cNvPicPr>
            <a:picLocks noChangeAspect="1"/>
          </p:cNvPicPr>
          <p:nvPr/>
        </p:nvPicPr>
        <p:blipFill>
          <a:blip r:embed="rId2"/>
          <a:stretch>
            <a:fillRect/>
          </a:stretch>
        </p:blipFill>
        <p:spPr>
          <a:xfrm>
            <a:off x="1024748" y="2152967"/>
            <a:ext cx="10319703" cy="2459261"/>
          </a:xfrm>
          <a:prstGeom prst="rect">
            <a:avLst/>
          </a:prstGeom>
        </p:spPr>
      </p:pic>
    </p:spTree>
    <p:extLst>
      <p:ext uri="{BB962C8B-B14F-4D97-AF65-F5344CB8AC3E}">
        <p14:creationId xmlns:p14="http://schemas.microsoft.com/office/powerpoint/2010/main" val="21845565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4225</TotalTime>
  <Words>6143</Words>
  <Application>Microsoft Office PowerPoint</Application>
  <PresentationFormat>Panorámica</PresentationFormat>
  <Paragraphs>337</Paragraphs>
  <Slides>188</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188</vt:i4>
      </vt:variant>
    </vt:vector>
  </HeadingPairs>
  <TitlesOfParts>
    <vt:vector size="195" baseType="lpstr">
      <vt:lpstr>Adobe Caslon Pro</vt:lpstr>
      <vt:lpstr>Arial</vt:lpstr>
      <vt:lpstr>Calibri</vt:lpstr>
      <vt:lpstr>Calibri Light</vt:lpstr>
      <vt:lpstr>Tahoma</vt:lpstr>
      <vt:lpstr>Trajan Pro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PROCESO: VALIDACIÓN DE DOCUMENTOS BÁSICOS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PROCESO: OBSERVACIONES DE LA SECRETARIA DE LA FUNCION PÚBLICA A LOS DOCUMENTOS BÁSICOS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REGISTRO DE EJECUTORAS Y USUARIOS </vt:lpstr>
      <vt:lpstr>Presentación de PowerPoint</vt:lpstr>
      <vt:lpstr>Presentación de PowerPoint</vt:lpstr>
      <vt:lpstr>Presentación de PowerPoint</vt:lpstr>
      <vt:lpstr>Presentación de PowerPoint</vt:lpstr>
      <vt:lpstr>Presentación de PowerPoint</vt:lpstr>
      <vt:lpstr>Presentación de PowerPoint</vt:lpstr>
      <vt:lpstr>PROCESO: CONSULTA DE  EJECUTORAS Y USUARIOS </vt:lpstr>
      <vt:lpstr>Presentación de PowerPoint</vt:lpstr>
      <vt:lpstr>Presentación de PowerPoint</vt:lpstr>
      <vt:lpstr>Presentación de PowerPoint</vt:lpstr>
      <vt:lpstr>Presentación de PowerPoint</vt:lpstr>
      <vt:lpstr>Presentación de PowerPoint</vt:lpstr>
      <vt:lpstr>Presentación de PowerPoint</vt:lpstr>
      <vt:lpstr>PROCESO: REGISTRO DE PRESUPUESTO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REGISTRO DE MATERIALES DE DIFUSIÓN </vt:lpstr>
      <vt:lpstr>Presentación de PowerPoint</vt:lpstr>
      <vt:lpstr>En esta pantalla se puede realizar el registro del Material de Difusión se debe capturar el nombre del material, ingresar el archivo del material de difusión y registrar la cantidad producida del mismo. Despliegue la ventana del campo de Nombre de Material.</vt:lpstr>
      <vt:lpstr>Dar clic sobre el material una vez que haya sido seleccionado el material a registrar.</vt:lpstr>
      <vt:lpstr>Presentación de PowerPoint</vt:lpstr>
      <vt:lpstr>Dar clic en  Seleccionar Archivo a Transferir  para iniciar con la búsqueda del archivo.</vt:lpstr>
      <vt:lpstr>Presentación de PowerPoint</vt:lpstr>
      <vt:lpstr>Presentación de PowerPoint</vt:lpstr>
      <vt:lpstr>Presentación de PowerPoint</vt:lpstr>
      <vt:lpstr>PROCESO: CONSULTA Y/O MODIFICACIONES  EN EL REGISTRO DE MATERIALES DE DIFUSIÓN </vt:lpstr>
      <vt:lpstr>Presentación de PowerPoint</vt:lpstr>
      <vt:lpstr>Presentación de PowerPoint</vt:lpstr>
      <vt:lpstr>Presentación de PowerPoint</vt:lpstr>
      <vt:lpstr>Presentación de PowerPoint</vt:lpstr>
      <vt:lpstr>Presentación de PowerPoint</vt:lpstr>
      <vt:lpstr>Presentación de PowerPoint</vt:lpstr>
      <vt:lpstr>PROCESO: ASIGNACIÓN DE MATERIALES DE DIFUSIÓN A LAS EJECUTORAS</vt:lpstr>
      <vt:lpstr>Presentación de PowerPoint</vt:lpstr>
      <vt:lpstr>Presentación de PowerPoint</vt:lpstr>
      <vt:lpstr>Presentación de PowerPoint</vt:lpstr>
      <vt:lpstr>Presentación de PowerPoint</vt:lpstr>
      <vt:lpstr>Presentación de PowerPoint</vt:lpstr>
      <vt:lpstr>PROCESO: REGISTRO DE MATERIALES DE CAPACITACIÓN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CONSULTA Y/O MODIFICACIONES  EN EL REGISTRO DE MATERIALES DE CAPACITACIÓN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ASIGNACIÓN DE MATERIALES DE CAPACITACIÓN A LAS EJECUTORAS</vt:lpstr>
      <vt:lpstr>Presentación de PowerPoint</vt:lpstr>
      <vt:lpstr>Presentación de PowerPoint</vt:lpstr>
      <vt:lpstr>Presentación de PowerPoint</vt:lpstr>
      <vt:lpstr>Presentación de PowerPoint</vt:lpstr>
      <vt:lpstr>Presentación de PowerPoint</vt:lpstr>
      <vt:lpstr>PROCESO: REGISTRO DE EVENTOS DE CAPACITACIÓN REALIZADOS POR LA IN </vt:lpstr>
      <vt:lpstr>Presentación de PowerPoint</vt:lpstr>
      <vt:lpstr>Presentación de PowerPoint</vt:lpstr>
      <vt:lpstr>Presentación de PowerPoint</vt:lpstr>
      <vt:lpstr>Presentación de PowerPoint</vt:lpstr>
      <vt:lpstr>Presentación de PowerPoint</vt:lpstr>
      <vt:lpstr>PROCESO: CONSULTA Y/O MODIFICACIÓN  DE EVENTOS DE CAPACITACIÓN REALIZADOS POR LA IN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esta pantalla se podrá monitorear la Asignación y Distribución de los Materiales de Difusión por Ejecutora. En la parte inferior derecha aparece el total de Material de Difusión asignado y distribuido.</vt:lpstr>
      <vt:lpstr>Presentación de PowerPoint</vt:lpstr>
      <vt:lpstr>Presentación de PowerPoint</vt:lpstr>
      <vt:lpstr>Presentación de PowerPoint</vt:lpstr>
      <vt:lpstr>En esta pantalla se podrá monitorear la Asignación y Distribución de los Materiales de Capacitación por Ejecutora. En la parte inferior derecha aparece el total de Material de Capacitación asignado y distribuido.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Miranda</dc:creator>
  <cp:lastModifiedBy>Mauricio Garnica</cp:lastModifiedBy>
  <cp:revision>191</cp:revision>
  <cp:lastPrinted>2014-09-03T18:24:20Z</cp:lastPrinted>
  <dcterms:modified xsi:type="dcterms:W3CDTF">2015-03-03T20:00:36Z</dcterms:modified>
</cp:coreProperties>
</file>